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62" r:id="rId3"/>
    <p:sldId id="264" r:id="rId4"/>
    <p:sldId id="263" r:id="rId5"/>
    <p:sldId id="265" r:id="rId6"/>
    <p:sldId id="266" r:id="rId7"/>
    <p:sldId id="267" r:id="rId8"/>
    <p:sldId id="268" r:id="rId9"/>
    <p:sldId id="269" r:id="rId10"/>
    <p:sldId id="261" r:id="rId11"/>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121"/>
    <a:srgbClr val="CDC9B7"/>
    <a:srgbClr val="41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65465" autoAdjust="0"/>
  </p:normalViewPr>
  <p:slideViewPr>
    <p:cSldViewPr snapToGrid="0" snapToObjects="1">
      <p:cViewPr varScale="1">
        <p:scale>
          <a:sx n="77" d="100"/>
          <a:sy n="77" d="100"/>
        </p:scale>
        <p:origin x="78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A1A0DDA9-11C3-482E-BE5F-B976FB4AAE2D}" type="datetimeFigureOut">
              <a:rPr lang="en-US" smtClean="0"/>
              <a:pPr/>
              <a:t>6/13/2019</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C4AD508A-60B4-4038-B3B2-3C727C304666}" type="slidenum">
              <a:rPr lang="en-US" smtClean="0"/>
              <a:pPr/>
              <a:t>‹#›</a:t>
            </a:fld>
            <a:endParaRPr lang="en-US"/>
          </a:p>
        </p:txBody>
      </p:sp>
    </p:spTree>
    <p:extLst>
      <p:ext uri="{BB962C8B-B14F-4D97-AF65-F5344CB8AC3E}">
        <p14:creationId xmlns:p14="http://schemas.microsoft.com/office/powerpoint/2010/main" val="3428636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4974">
              <a:defRPr/>
            </a:pPr>
            <a:r>
              <a:rPr lang="en-US" dirty="0">
                <a:solidFill>
                  <a:prstClr val="black"/>
                </a:solidFill>
              </a:rPr>
              <a:t>Why me – tell HQMC story </a:t>
            </a:r>
          </a:p>
          <a:p>
            <a:endParaRPr lang="en-US" dirty="0"/>
          </a:p>
        </p:txBody>
      </p:sp>
      <p:sp>
        <p:nvSpPr>
          <p:cNvPr id="4" name="Slide Number Placeholder 3"/>
          <p:cNvSpPr>
            <a:spLocks noGrp="1"/>
          </p:cNvSpPr>
          <p:nvPr>
            <p:ph type="sldNum" sz="quarter" idx="10"/>
          </p:nvPr>
        </p:nvSpPr>
        <p:spPr/>
        <p:txBody>
          <a:bodyPr/>
          <a:lstStyle/>
          <a:p>
            <a:fld id="{C4AD508A-60B4-4038-B3B2-3C727C304666}" type="slidenum">
              <a:rPr lang="en-US" smtClean="0"/>
              <a:pPr/>
              <a:t>1</a:t>
            </a:fld>
            <a:endParaRPr lang="en-US"/>
          </a:p>
        </p:txBody>
      </p:sp>
    </p:spTree>
    <p:extLst>
      <p:ext uri="{BB962C8B-B14F-4D97-AF65-F5344CB8AC3E}">
        <p14:creationId xmlns:p14="http://schemas.microsoft.com/office/powerpoint/2010/main" val="4185212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Premium because is the discriminator when judging degrees of greatness in a very competitive pool. </a:t>
            </a:r>
          </a:p>
          <a:p>
            <a:r>
              <a:rPr lang="en-US" baseline="0" dirty="0" smtClean="0"/>
              <a:t>Up or Out seems counter cultural to what is expected from the individual – NOT about YOU. – “None one cares about you” – Gen </a:t>
            </a:r>
            <a:r>
              <a:rPr lang="en-US" baseline="0" dirty="0" err="1" smtClean="0"/>
              <a:t>Dunford</a:t>
            </a:r>
            <a:r>
              <a:rPr lang="en-US" baseline="0" dirty="0" smtClean="0"/>
              <a:t> address to new officers. </a:t>
            </a:r>
          </a:p>
          <a:p>
            <a:endParaRPr lang="en-US" baseline="0" dirty="0" smtClean="0"/>
          </a:p>
          <a:p>
            <a:r>
              <a:rPr lang="en-US" baseline="0" dirty="0" smtClean="0"/>
              <a:t>USMC </a:t>
            </a:r>
            <a:r>
              <a:rPr lang="en-US" baseline="0" dirty="0" err="1" smtClean="0"/>
              <a:t>Fitrep</a:t>
            </a:r>
            <a:r>
              <a:rPr lang="en-US" baseline="0" dirty="0" smtClean="0"/>
              <a:t> – 6 pages only document used to determine promotion  - 14 categories evaluated – in 5 major areas – mission accomplishment, individual character, leadership, intellect and wisdom , fulfillment of evaluation responsibilities – two officers evaluate. </a:t>
            </a:r>
          </a:p>
          <a:p>
            <a:endParaRPr lang="en-US" baseline="0" dirty="0" smtClean="0"/>
          </a:p>
          <a:p>
            <a:r>
              <a:rPr lang="en-US" b="1" baseline="0" dirty="0" smtClean="0"/>
              <a:t>NYC – Mayor Bloomberg meeting </a:t>
            </a:r>
          </a:p>
          <a:p>
            <a:endParaRPr lang="en-US" dirty="0"/>
          </a:p>
        </p:txBody>
      </p:sp>
      <p:sp>
        <p:nvSpPr>
          <p:cNvPr id="4" name="Slide Number Placeholder 3"/>
          <p:cNvSpPr>
            <a:spLocks noGrp="1"/>
          </p:cNvSpPr>
          <p:nvPr>
            <p:ph type="sldNum" sz="quarter" idx="10"/>
          </p:nvPr>
        </p:nvSpPr>
        <p:spPr/>
        <p:txBody>
          <a:bodyPr/>
          <a:lstStyle/>
          <a:p>
            <a:fld id="{C4AD508A-60B4-4038-B3B2-3C727C304666}" type="slidenum">
              <a:rPr lang="en-US" smtClean="0"/>
              <a:pPr/>
              <a:t>2</a:t>
            </a:fld>
            <a:endParaRPr lang="en-US"/>
          </a:p>
        </p:txBody>
      </p:sp>
    </p:spTree>
    <p:extLst>
      <p:ext uri="{BB962C8B-B14F-4D97-AF65-F5344CB8AC3E}">
        <p14:creationId xmlns:p14="http://schemas.microsoft.com/office/powerpoint/2010/main" val="2406169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50615" indent="-350615">
              <a:lnSpc>
                <a:spcPct val="107000"/>
              </a:lnSpc>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Noble calling – committed folks who are interested in mission success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50615" indent="-350615">
              <a:lnSpc>
                <a:spcPct val="107000"/>
              </a:lnSpc>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Culture drives the organization – </a:t>
            </a:r>
            <a:r>
              <a:rPr lang="en-US" b="1" dirty="0">
                <a:latin typeface="Calibri" panose="020F0502020204030204" pitchFamily="34" charset="0"/>
                <a:ea typeface="Calibri" panose="020F0502020204030204" pitchFamily="34" charset="0"/>
                <a:cs typeface="Times New Roman" panose="02020603050405020304" pitchFamily="18" charset="0"/>
              </a:rPr>
              <a:t>USMC vales vs Aggie Values – mission and vision  -</a:t>
            </a: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50615" indent="-350615">
              <a:lnSpc>
                <a:spcPct val="107000"/>
              </a:lnSpc>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Big bureaucracy – </a:t>
            </a:r>
            <a:r>
              <a:rPr lang="en-US" b="1" dirty="0">
                <a:latin typeface="Calibri" panose="020F0502020204030204" pitchFamily="34" charset="0"/>
                <a:ea typeface="Calibri" panose="020F0502020204030204" pitchFamily="34" charset="0"/>
                <a:cs typeface="Times New Roman" panose="02020603050405020304" pitchFamily="18" charset="0"/>
              </a:rPr>
              <a:t>can be hard to navigate </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pPr marL="350615" indent="-350615">
              <a:lnSpc>
                <a:spcPct val="107000"/>
              </a:lnSpc>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External stakeholders exert a lot of influence – </a:t>
            </a:r>
            <a:r>
              <a:rPr lang="en-US" b="1" dirty="0">
                <a:latin typeface="Calibri" panose="020F0502020204030204" pitchFamily="34" charset="0"/>
                <a:ea typeface="Calibri" panose="020F0502020204030204" pitchFamily="34" charset="0"/>
                <a:cs typeface="Times New Roman" panose="02020603050405020304" pitchFamily="18" charset="0"/>
              </a:rPr>
              <a:t>USMC – DoD, Congress / public // Higher Ed State </a:t>
            </a:r>
            <a:r>
              <a:rPr lang="en-US" b="1" dirty="0" err="1">
                <a:latin typeface="Calibri" panose="020F0502020204030204" pitchFamily="34" charset="0"/>
                <a:ea typeface="Calibri" panose="020F0502020204030204" pitchFamily="34" charset="0"/>
                <a:cs typeface="Times New Roman" panose="02020603050405020304" pitchFamily="18" charset="0"/>
              </a:rPr>
              <a:t>Govt</a:t>
            </a:r>
            <a:r>
              <a:rPr lang="en-US" b="1" dirty="0">
                <a:latin typeface="Calibri" panose="020F0502020204030204" pitchFamily="34" charset="0"/>
                <a:ea typeface="Calibri" panose="020F0502020204030204" pitchFamily="34" charset="0"/>
                <a:cs typeface="Times New Roman" panose="02020603050405020304" pitchFamily="18" charset="0"/>
              </a:rPr>
              <a:t> TEA / THECB influence, public (parents)</a:t>
            </a:r>
            <a:endParaRPr lang="en-US" sz="1100" b="1" dirty="0">
              <a:latin typeface="Calibri" panose="020F0502020204030204" pitchFamily="34" charset="0"/>
              <a:ea typeface="Calibri" panose="020F0502020204030204" pitchFamily="34" charset="0"/>
              <a:cs typeface="Times New Roman" panose="02020603050405020304" pitchFamily="18" charset="0"/>
            </a:endParaRPr>
          </a:p>
          <a:p>
            <a:pPr marL="350615" indent="-350615">
              <a:lnSpc>
                <a:spcPct val="107000"/>
              </a:lnSpc>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Frequent turnover / combined with continuous policy changes </a:t>
            </a:r>
            <a:r>
              <a:rPr lang="en-US" dirty="0">
                <a:latin typeface="Calibri" panose="020F0502020204030204" pitchFamily="34" charset="0"/>
                <a:ea typeface="Calibri" panose="020F0502020204030204" pitchFamily="34" charset="0"/>
                <a:cs typeface="Times New Roman" panose="02020603050405020304" pitchFamily="18" charset="0"/>
              </a:rPr>
              <a:t>= fluid environment</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50615" indent="-350615">
              <a:lnSpc>
                <a:spcPct val="107000"/>
              </a:lnSpc>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LIMITED Resources – </a:t>
            </a:r>
            <a:r>
              <a:rPr lang="en-US" b="1" dirty="0">
                <a:latin typeface="Calibri" panose="020F0502020204030204" pitchFamily="34" charset="0"/>
                <a:ea typeface="Calibri" panose="020F0502020204030204" pitchFamily="34" charset="0"/>
                <a:cs typeface="Times New Roman" panose="02020603050405020304" pitchFamily="18" charset="0"/>
              </a:rPr>
              <a:t>personnel, funding, space</a:t>
            </a: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50615" indent="-350615">
              <a:lnSpc>
                <a:spcPct val="107000"/>
              </a:lnSpc>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Place a premium on education – </a:t>
            </a:r>
            <a:r>
              <a:rPr lang="en-US" b="1" dirty="0">
                <a:latin typeface="Calibri" panose="020F0502020204030204" pitchFamily="34" charset="0"/>
                <a:ea typeface="Calibri" panose="020F0502020204030204" pitchFamily="34" charset="0"/>
                <a:cs typeface="Times New Roman" panose="02020603050405020304" pitchFamily="18" charset="0"/>
              </a:rPr>
              <a:t>you cannot be where you are without education</a:t>
            </a:r>
            <a:r>
              <a:rPr lang="en-US" dirty="0">
                <a:latin typeface="Calibri" panose="020F0502020204030204" pitchFamily="34" charset="0"/>
                <a:ea typeface="Calibri" panose="020F0502020204030204" pitchFamily="34" charset="0"/>
                <a:cs typeface="Times New Roman" panose="02020603050405020304" pitchFamily="18" charset="0"/>
              </a:rPr>
              <a:t>.</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endParaRPr lang="en-US" b="0" i="0" dirty="0" smtClean="0">
              <a:solidFill>
                <a:srgbClr val="4D4D4D"/>
              </a:solidFill>
              <a:effectLst/>
              <a:latin typeface="Open Sans"/>
            </a:endParaRPr>
          </a:p>
          <a:p>
            <a:r>
              <a:rPr lang="en-US" b="0" i="0" dirty="0" smtClean="0">
                <a:solidFill>
                  <a:srgbClr val="4D4D4D"/>
                </a:solidFill>
                <a:effectLst/>
                <a:latin typeface="Open Sans"/>
              </a:rPr>
              <a:t>Texas A&amp;M University is dedicated to the discovery, development, communication, and application of knowledge in a wide range of academic and professional fields. Its mission of providing the highest quality undergraduate and graduate programs is inseparable from its mission of developing new understandings through research and creativity. It prepares students to assume roles in leadership, responsibility and service to society. Texas A&amp;M assumes as its historic trust the maintenance of freedom of inquiry and an intellectual environment nurturing the human mind and spirit. It welcomes and seeks to serve persons of all racial, ethnic and geographic groups as it addresses the needs of an increasingly diverse population and a global economy. In the 21st century, Texas A&amp;M University seeks to assume a place of preeminence among public universities while respecting its history and traditions.</a:t>
            </a:r>
            <a:endParaRPr lang="en-US" dirty="0"/>
          </a:p>
        </p:txBody>
      </p:sp>
      <p:sp>
        <p:nvSpPr>
          <p:cNvPr id="4" name="Slide Number Placeholder 3"/>
          <p:cNvSpPr>
            <a:spLocks noGrp="1"/>
          </p:cNvSpPr>
          <p:nvPr>
            <p:ph type="sldNum" sz="quarter" idx="10"/>
          </p:nvPr>
        </p:nvSpPr>
        <p:spPr/>
        <p:txBody>
          <a:bodyPr/>
          <a:lstStyle/>
          <a:p>
            <a:pPr defTabSz="467487">
              <a:defRPr/>
            </a:pPr>
            <a:fld id="{C4AD508A-60B4-4038-B3B2-3C727C304666}" type="slidenum">
              <a:rPr lang="en-US">
                <a:solidFill>
                  <a:prstClr val="black"/>
                </a:solidFill>
                <a:latin typeface="Calibri" panose="020F0502020204030204"/>
              </a:rPr>
              <a:pPr defTabSz="467487">
                <a:defRPr/>
              </a:pPr>
              <a:t>3</a:t>
            </a:fld>
            <a:endParaRPr lang="en-US">
              <a:solidFill>
                <a:prstClr val="black"/>
              </a:solidFill>
              <a:latin typeface="Calibri" panose="020F0502020204030204"/>
            </a:endParaRPr>
          </a:p>
        </p:txBody>
      </p:sp>
    </p:spTree>
    <p:extLst>
      <p:ext uri="{BB962C8B-B14F-4D97-AF65-F5344CB8AC3E}">
        <p14:creationId xmlns:p14="http://schemas.microsoft.com/office/powerpoint/2010/main" val="4219925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Know yourself and seek self-improvement.  - </a:t>
            </a:r>
            <a:r>
              <a:rPr lang="en-US" b="1" dirty="0">
                <a:latin typeface="Calibri" panose="020F0502020204030204" pitchFamily="34" charset="0"/>
                <a:ea typeface="Calibri" panose="020F0502020204030204" pitchFamily="34" charset="0"/>
                <a:cs typeface="Times New Roman" panose="02020603050405020304" pitchFamily="18" charset="0"/>
              </a:rPr>
              <a:t>Can be driven by demands of the job</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Be technically and tactically proficient. - </a:t>
            </a:r>
            <a:r>
              <a:rPr lang="en-US" b="1" dirty="0">
                <a:latin typeface="Calibri" panose="020F0502020204030204" pitchFamily="34" charset="0"/>
                <a:ea typeface="Calibri" panose="020F0502020204030204" pitchFamily="34" charset="0"/>
                <a:cs typeface="Times New Roman" panose="02020603050405020304" pitchFamily="18" charset="0"/>
              </a:rPr>
              <a:t>How much do you need to know about the duties you supervise (need to be able to ask the right questions) . </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Develop a sense of responsibility among your subordinates - </a:t>
            </a:r>
            <a:r>
              <a:rPr lang="en-US" b="1" dirty="0">
                <a:latin typeface="Calibri" panose="020F0502020204030204" pitchFamily="34" charset="0"/>
                <a:ea typeface="Calibri" panose="020F0502020204030204" pitchFamily="34" charset="0"/>
                <a:cs typeface="Times New Roman" panose="02020603050405020304" pitchFamily="18" charset="0"/>
              </a:rPr>
              <a:t>Must be willing to delegate and empower – (corral story)</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Make sound and timely decisions. – </a:t>
            </a:r>
            <a:r>
              <a:rPr lang="en-US" b="1" dirty="0">
                <a:latin typeface="Calibri" panose="020F0502020204030204" pitchFamily="34" charset="0"/>
                <a:ea typeface="Calibri" panose="020F0502020204030204" pitchFamily="34" charset="0"/>
                <a:cs typeface="Times New Roman" panose="02020603050405020304" pitchFamily="18" charset="0"/>
              </a:rPr>
              <a:t>Recruiting Incident   - </a:t>
            </a:r>
            <a:r>
              <a:rPr lang="en-US"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What decisions are mine to make</a:t>
            </a:r>
            <a:r>
              <a:rPr lang="en-US"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Set the example - </a:t>
            </a:r>
            <a:r>
              <a:rPr lang="en-US" b="1" dirty="0">
                <a:latin typeface="Calibri" panose="020F0502020204030204" pitchFamily="34" charset="0"/>
                <a:ea typeface="Calibri" panose="020F0502020204030204" pitchFamily="34" charset="0"/>
                <a:cs typeface="Times New Roman" panose="02020603050405020304" pitchFamily="18" charset="0"/>
              </a:rPr>
              <a:t>What does that mean to faculty and staff (THE UNIT WAS NOT WAITING FOR MY TO ARRIVE) SECDEF Donald Rumsfeld</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Know your Marines and look out for their welfare -</a:t>
            </a:r>
            <a:r>
              <a:rPr lang="en-US" b="1" dirty="0">
                <a:latin typeface="Calibri" panose="020F0502020204030204" pitchFamily="34" charset="0"/>
                <a:ea typeface="Calibri" panose="020F0502020204030204" pitchFamily="34" charset="0"/>
                <a:cs typeface="Times New Roman" panose="02020603050405020304" pitchFamily="18" charset="0"/>
              </a:rPr>
              <a:t>Encompasses personal and professional aspects – folks were surprised when I am asked them what is next</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Keep your Marines informed - </a:t>
            </a:r>
            <a:r>
              <a:rPr lang="en-US" b="1" dirty="0">
                <a:latin typeface="Calibri" panose="020F0502020204030204" pitchFamily="34" charset="0"/>
                <a:ea typeface="Calibri" panose="020F0502020204030204" pitchFamily="34" charset="0"/>
                <a:cs typeface="Times New Roman" panose="02020603050405020304" pitchFamily="18" charset="0"/>
              </a:rPr>
              <a:t>Known what is going on two levels up and two levels down</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Seek responsibility and take responsibility for your actions - </a:t>
            </a:r>
            <a:r>
              <a:rPr lang="en-US" b="1" dirty="0">
                <a:latin typeface="Calibri" panose="020F0502020204030204" pitchFamily="34" charset="0"/>
                <a:ea typeface="Calibri" panose="020F0502020204030204" pitchFamily="34" charset="0"/>
                <a:cs typeface="Times New Roman" panose="02020603050405020304" pitchFamily="18" charset="0"/>
              </a:rPr>
              <a:t>Bias for action – most officers get relieved for what they did not do vice what they did.</a:t>
            </a:r>
          </a:p>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	- Two sins in advising , student did not graduate or student to a class they did not need to take because of advisor error, </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Ensure assigned tasks are understood, supervised, and accomplished - </a:t>
            </a:r>
            <a:r>
              <a:rPr lang="en-US" b="1" dirty="0">
                <a:latin typeface="Calibri" panose="020F0502020204030204" pitchFamily="34" charset="0"/>
                <a:ea typeface="Calibri" panose="020F0502020204030204" pitchFamily="34" charset="0"/>
                <a:cs typeface="Times New Roman" panose="02020603050405020304" pitchFamily="18" charset="0"/>
              </a:rPr>
              <a:t>Who is doing what for you and the team </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Train your Marines as a team - </a:t>
            </a:r>
            <a:r>
              <a:rPr lang="en-US" b="1" dirty="0">
                <a:latin typeface="Calibri" panose="020F0502020204030204" pitchFamily="34" charset="0"/>
                <a:ea typeface="Calibri" panose="020F0502020204030204" pitchFamily="34" charset="0"/>
                <a:cs typeface="Times New Roman" panose="02020603050405020304" pitchFamily="18" charset="0"/>
              </a:rPr>
              <a:t>Develops pride in organization and increases individual morale – educates the entire team</a:t>
            </a: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b="1" dirty="0">
                <a:latin typeface="Calibri" panose="020F0502020204030204" pitchFamily="34" charset="0"/>
                <a:ea typeface="Calibri" panose="020F0502020204030204" pitchFamily="34" charset="0"/>
                <a:cs typeface="Times New Roman" panose="02020603050405020304" pitchFamily="18" charset="0"/>
              </a:rPr>
              <a:t>• Employ your command in accordance with its capabilities </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How do we successfully accomplish the mission with the team we have (COMBAT Operations)</a:t>
            </a:r>
          </a:p>
          <a:p>
            <a:endParaRPr lang="en-US" b="1" dirty="0"/>
          </a:p>
        </p:txBody>
      </p:sp>
      <p:sp>
        <p:nvSpPr>
          <p:cNvPr id="4" name="Slide Number Placeholder 3"/>
          <p:cNvSpPr>
            <a:spLocks noGrp="1"/>
          </p:cNvSpPr>
          <p:nvPr>
            <p:ph type="sldNum" sz="quarter" idx="10"/>
          </p:nvPr>
        </p:nvSpPr>
        <p:spPr/>
        <p:txBody>
          <a:bodyPr/>
          <a:lstStyle/>
          <a:p>
            <a:fld id="{C4AD508A-60B4-4038-B3B2-3C727C304666}" type="slidenum">
              <a:rPr lang="en-US" smtClean="0"/>
              <a:pPr/>
              <a:t>4</a:t>
            </a:fld>
            <a:endParaRPr lang="en-US"/>
          </a:p>
        </p:txBody>
      </p:sp>
    </p:spTree>
    <p:extLst>
      <p:ext uri="{BB962C8B-B14F-4D97-AF65-F5344CB8AC3E}">
        <p14:creationId xmlns:p14="http://schemas.microsoft.com/office/powerpoint/2010/main" val="940885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USMC – keep things simple focus on 3’s </a:t>
            </a:r>
          </a:p>
          <a:p>
            <a:endParaRPr lang="en-US" dirty="0" smtClean="0"/>
          </a:p>
          <a:p>
            <a:pPr defTabSz="934974">
              <a:defRPr/>
            </a:pPr>
            <a:r>
              <a:rPr lang="en-US" dirty="0"/>
              <a:t>Need to spend time on these areas; helps organize our approach – every month take the time to review these areas. </a:t>
            </a:r>
          </a:p>
          <a:p>
            <a:pPr defTabSz="934974">
              <a:defRPr/>
            </a:pPr>
            <a:r>
              <a:rPr lang="en-US" dirty="0"/>
              <a:t>Can get complacent in an organization that has a standard cycle – academic year etc. </a:t>
            </a:r>
          </a:p>
          <a:p>
            <a:pPr defTabSz="934974">
              <a:defRPr/>
            </a:pPr>
            <a:r>
              <a:rPr lang="en-US" dirty="0"/>
              <a:t>Easy to get consumed by daily grind or the one “big problem” .</a:t>
            </a:r>
          </a:p>
          <a:p>
            <a:pPr defTabSz="934974">
              <a:defRPr/>
            </a:pPr>
            <a:r>
              <a:rPr lang="en-US" dirty="0"/>
              <a:t>PP&amp;T inextricably linked </a:t>
            </a:r>
          </a:p>
          <a:p>
            <a:endParaRPr lang="en-US" dirty="0"/>
          </a:p>
        </p:txBody>
      </p:sp>
      <p:sp>
        <p:nvSpPr>
          <p:cNvPr id="4" name="Slide Number Placeholder 3"/>
          <p:cNvSpPr>
            <a:spLocks noGrp="1"/>
          </p:cNvSpPr>
          <p:nvPr>
            <p:ph type="sldNum" sz="quarter" idx="10"/>
          </p:nvPr>
        </p:nvSpPr>
        <p:spPr/>
        <p:txBody>
          <a:bodyPr/>
          <a:lstStyle/>
          <a:p>
            <a:fld id="{C4AD508A-60B4-4038-B3B2-3C727C30466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a:solidFill>
                  <a:prstClr val="black"/>
                </a:solidFill>
              </a:rPr>
              <a:t>Hiring strategy – based on philosophy – take applicant knowing they will leave in two to  three years ?</a:t>
            </a:r>
          </a:p>
          <a:p>
            <a:pPr defTabSz="934974">
              <a:defRPr/>
            </a:pPr>
            <a:endParaRPr lang="en-US" dirty="0">
              <a:solidFill>
                <a:prstClr val="black"/>
              </a:solidFill>
            </a:endParaRPr>
          </a:p>
          <a:p>
            <a:pPr defTabSz="934974">
              <a:defRPr/>
            </a:pPr>
            <a:r>
              <a:rPr lang="en-US" dirty="0">
                <a:solidFill>
                  <a:prstClr val="black"/>
                </a:solidFill>
              </a:rPr>
              <a:t>“</a:t>
            </a:r>
            <a:r>
              <a:rPr lang="en-US" b="1" dirty="0">
                <a:solidFill>
                  <a:prstClr val="black"/>
                </a:solidFill>
              </a:rPr>
              <a:t>What can I take off my plate” </a:t>
            </a:r>
          </a:p>
          <a:p>
            <a:pPr defTabSz="934974">
              <a:defRPr/>
            </a:pPr>
            <a:endParaRPr lang="en-US" dirty="0">
              <a:solidFill>
                <a:prstClr val="black"/>
              </a:solidFill>
            </a:endParaRPr>
          </a:p>
          <a:p>
            <a:pPr defTabSz="934974">
              <a:defRPr/>
            </a:pPr>
            <a:endParaRPr lang="en-US" dirty="0">
              <a:solidFill>
                <a:prstClr val="black"/>
              </a:solidFill>
            </a:endParaRPr>
          </a:p>
          <a:p>
            <a:pPr defTabSz="934974">
              <a:defRPr/>
            </a:pPr>
            <a:r>
              <a:rPr lang="en-US" dirty="0">
                <a:solidFill>
                  <a:prstClr val="black"/>
                </a:solidFill>
              </a:rPr>
              <a:t>“Don’t want folks performing their last job in their current job”. </a:t>
            </a:r>
          </a:p>
          <a:p>
            <a:endParaRPr lang="en-US" dirty="0"/>
          </a:p>
          <a:p>
            <a:r>
              <a:rPr lang="en-US" dirty="0"/>
              <a:t>How do we prepare individual to lead at the “next level’.  Commander’s Course </a:t>
            </a:r>
          </a:p>
          <a:p>
            <a:endParaRPr lang="en-US" dirty="0"/>
          </a:p>
          <a:p>
            <a:r>
              <a:rPr lang="en-US" dirty="0"/>
              <a:t>Scope, depth and breadth of responsibilities increase. </a:t>
            </a:r>
            <a:r>
              <a:rPr lang="en-US" b="1" dirty="0"/>
              <a:t>05 to 06 Command – Personnel / HR, Operations (recruiting), Logistics, Facilities, Training, Fiscal/ Budgeting, Legal, Marketing &amp; Public Relations, Information Technology, Safety</a:t>
            </a:r>
          </a:p>
          <a:p>
            <a:r>
              <a:rPr lang="en-US" b="1" dirty="0"/>
              <a:t> </a:t>
            </a:r>
          </a:p>
          <a:p>
            <a:r>
              <a:rPr lang="en-US" dirty="0"/>
              <a:t> </a:t>
            </a:r>
            <a:endParaRPr lang="en-US" b="1" dirty="0"/>
          </a:p>
        </p:txBody>
      </p:sp>
      <p:sp>
        <p:nvSpPr>
          <p:cNvPr id="4" name="Slide Number Placeholder 3"/>
          <p:cNvSpPr>
            <a:spLocks noGrp="1"/>
          </p:cNvSpPr>
          <p:nvPr>
            <p:ph type="sldNum" sz="quarter" idx="10"/>
          </p:nvPr>
        </p:nvSpPr>
        <p:spPr/>
        <p:txBody>
          <a:bodyPr/>
          <a:lstStyle/>
          <a:p>
            <a:fld id="{C4AD508A-60B4-4038-B3B2-3C727C30466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Training and team involvement</a:t>
            </a:r>
          </a:p>
          <a:p>
            <a:endParaRPr lang="en-US" dirty="0" smtClean="0"/>
          </a:p>
          <a:p>
            <a:r>
              <a:rPr lang="en-US" b="1" dirty="0" smtClean="0"/>
              <a:t>Story USMC recruiting duty = systematic recruiting t</a:t>
            </a:r>
            <a:r>
              <a:rPr lang="en-US" b="1" i="0" dirty="0" smtClean="0">
                <a:solidFill>
                  <a:srgbClr val="333333"/>
                </a:solidFill>
                <a:effectLst/>
                <a:latin typeface="Helvetica Neue"/>
              </a:rPr>
              <a:t>he goal of systematic recruiting is to organize the recruiter's efforts so that the required contacts, face-to-face meetings (appointments), interviews, and contracts are achieved. Instruction is based on the Guidebook for Recruiters also known as the Volume 1.</a:t>
            </a:r>
            <a:r>
              <a:rPr lang="en-US" b="1" i="0" baseline="0" dirty="0" smtClean="0">
                <a:solidFill>
                  <a:srgbClr val="333333"/>
                </a:solidFill>
                <a:effectLst/>
                <a:latin typeface="Helvetica Neue"/>
              </a:rPr>
              <a:t> </a:t>
            </a:r>
            <a:endParaRPr lang="en-US" b="1" dirty="0" smtClean="0"/>
          </a:p>
          <a:p>
            <a:endParaRPr lang="en-US" dirty="0" smtClean="0"/>
          </a:p>
          <a:p>
            <a:r>
              <a:rPr lang="en-US" b="1" dirty="0" smtClean="0"/>
              <a:t>Simple calendar</a:t>
            </a:r>
            <a:r>
              <a:rPr lang="en-US" b="1" baseline="0" dirty="0" smtClean="0"/>
              <a:t> exercise – not moving from event to event in crisis mode</a:t>
            </a:r>
            <a:endParaRPr lang="en-US" b="1" dirty="0" smtClean="0"/>
          </a:p>
          <a:p>
            <a:endParaRPr lang="en-US" dirty="0" smtClean="0"/>
          </a:p>
          <a:p>
            <a:r>
              <a:rPr lang="en-US" b="1" dirty="0" smtClean="0"/>
              <a:t>Change of</a:t>
            </a:r>
            <a:r>
              <a:rPr lang="en-US" b="1" baseline="0" dirty="0" smtClean="0"/>
              <a:t> major process </a:t>
            </a:r>
            <a:r>
              <a:rPr lang="en-US" baseline="0" dirty="0" smtClean="0"/>
              <a:t>– first Friday, Application timeline synchronized with preregistration</a:t>
            </a:r>
          </a:p>
          <a:p>
            <a:r>
              <a:rPr lang="en-US" baseline="0" dirty="0" smtClean="0"/>
              <a:t>CORE getting certified for academic year – we get in in June </a:t>
            </a:r>
          </a:p>
          <a:p>
            <a:endParaRPr lang="en-US" baseline="0" dirty="0" smtClean="0"/>
          </a:p>
          <a:p>
            <a:r>
              <a:rPr lang="en-US" b="1" baseline="0" dirty="0" smtClean="0"/>
              <a:t>Last bullet leads to training – folks come up with great ideas  - working groups to review processes – I get to ask questions (much better than having to give answers)</a:t>
            </a:r>
            <a:endParaRPr lang="en-US" b="1" dirty="0"/>
          </a:p>
        </p:txBody>
      </p:sp>
      <p:sp>
        <p:nvSpPr>
          <p:cNvPr id="4" name="Slide Number Placeholder 3"/>
          <p:cNvSpPr>
            <a:spLocks noGrp="1"/>
          </p:cNvSpPr>
          <p:nvPr>
            <p:ph type="sldNum" sz="quarter" idx="10"/>
          </p:nvPr>
        </p:nvSpPr>
        <p:spPr/>
        <p:txBody>
          <a:bodyPr/>
          <a:lstStyle/>
          <a:p>
            <a:fld id="{C4AD508A-60B4-4038-B3B2-3C727C30466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Individual Training:</a:t>
            </a:r>
          </a:p>
          <a:p>
            <a:pPr lvl="1"/>
            <a:r>
              <a:rPr lang="en-US" dirty="0" smtClean="0"/>
              <a:t>On boarding – fist 30 day critical – team event CHECKLIST</a:t>
            </a:r>
          </a:p>
          <a:p>
            <a:pPr lvl="0"/>
            <a:endParaRPr lang="en-US" dirty="0" smtClean="0"/>
          </a:p>
          <a:p>
            <a:pPr lvl="0"/>
            <a:r>
              <a:rPr lang="en-US" dirty="0" smtClean="0"/>
              <a:t>Cross Training</a:t>
            </a:r>
          </a:p>
          <a:p>
            <a:pPr lvl="0"/>
            <a:endParaRPr lang="en-US" dirty="0" smtClean="0"/>
          </a:p>
          <a:p>
            <a:pPr lvl="0"/>
            <a:r>
              <a:rPr lang="en-US" dirty="0" smtClean="0"/>
              <a:t>Providing Professional Development </a:t>
            </a:r>
          </a:p>
          <a:p>
            <a:endParaRPr lang="en-US" dirty="0" smtClean="0"/>
          </a:p>
          <a:p>
            <a:r>
              <a:rPr lang="en-US" dirty="0" smtClean="0"/>
              <a:t>Organizational Training </a:t>
            </a:r>
          </a:p>
          <a:p>
            <a:pPr lvl="1"/>
            <a:r>
              <a:rPr lang="en-US" dirty="0" smtClean="0"/>
              <a:t>Tied to processes – easier to train folks in established processes</a:t>
            </a:r>
          </a:p>
          <a:p>
            <a:pPr lvl="0"/>
            <a:r>
              <a:rPr lang="en-US" dirty="0" smtClean="0"/>
              <a:t>Involve the entire team</a:t>
            </a:r>
          </a:p>
          <a:p>
            <a:endParaRPr lang="en-US" dirty="0"/>
          </a:p>
        </p:txBody>
      </p:sp>
      <p:sp>
        <p:nvSpPr>
          <p:cNvPr id="4" name="Slide Number Placeholder 3"/>
          <p:cNvSpPr>
            <a:spLocks noGrp="1"/>
          </p:cNvSpPr>
          <p:nvPr>
            <p:ph type="sldNum" sz="quarter" idx="10"/>
          </p:nvPr>
        </p:nvSpPr>
        <p:spPr/>
        <p:txBody>
          <a:bodyPr/>
          <a:lstStyle/>
          <a:p>
            <a:fld id="{C4AD508A-60B4-4038-B3B2-3C727C30466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1- We use commanders intent </a:t>
            </a:r>
          </a:p>
          <a:p>
            <a:endParaRPr lang="en-US" dirty="0" smtClean="0"/>
          </a:p>
          <a:p>
            <a:r>
              <a:rPr lang="en-US" b="1" dirty="0" smtClean="0"/>
              <a:t>3</a:t>
            </a:r>
            <a:r>
              <a:rPr lang="en-US" b="1" baseline="0" dirty="0" smtClean="0"/>
              <a:t> - </a:t>
            </a:r>
            <a:r>
              <a:rPr lang="en-US" b="1" dirty="0" smtClean="0"/>
              <a:t>Recruiting Duty - Structure analysis </a:t>
            </a:r>
          </a:p>
          <a:p>
            <a:r>
              <a:rPr lang="en-US" b="1" dirty="0" smtClean="0"/>
              <a:t>Operational Forces – METL – develop</a:t>
            </a:r>
            <a:r>
              <a:rPr lang="en-US" b="1" baseline="0" dirty="0" smtClean="0"/>
              <a:t> T/O and T/E as new capabilities get developed </a:t>
            </a:r>
            <a:endParaRPr lang="en-US" b="1" dirty="0"/>
          </a:p>
        </p:txBody>
      </p:sp>
      <p:sp>
        <p:nvSpPr>
          <p:cNvPr id="4" name="Slide Number Placeholder 3"/>
          <p:cNvSpPr>
            <a:spLocks noGrp="1"/>
          </p:cNvSpPr>
          <p:nvPr>
            <p:ph type="sldNum" sz="quarter" idx="10"/>
          </p:nvPr>
        </p:nvSpPr>
        <p:spPr/>
        <p:txBody>
          <a:bodyPr/>
          <a:lstStyle/>
          <a:p>
            <a:fld id="{C4AD508A-60B4-4038-B3B2-3C727C30466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965569F-547D-FA4E-B1A6-86D5214B05CE}" type="datetimeFigureOut">
              <a:rPr lang="en-US"/>
              <a:pPr/>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FD150-14DB-FD43-B3A2-5198A11D2AB6}" type="slidenum">
              <a:rPr/>
              <a:pPr/>
              <a:t>‹#›</a:t>
            </a:fld>
            <a:endParaRPr lang="en-US"/>
          </a:p>
        </p:txBody>
      </p:sp>
    </p:spTree>
    <p:extLst>
      <p:ext uri="{BB962C8B-B14F-4D97-AF65-F5344CB8AC3E}">
        <p14:creationId xmlns:p14="http://schemas.microsoft.com/office/powerpoint/2010/main" val="4242366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65569F-547D-FA4E-B1A6-86D5214B05CE}" type="datetimeFigureOut">
              <a:rPr lang="en-US"/>
              <a:pPr/>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FD150-14DB-FD43-B3A2-5198A11D2AB6}" type="slidenum">
              <a:rPr/>
              <a:pPr/>
              <a:t>‹#›</a:t>
            </a:fld>
            <a:endParaRPr lang="en-US"/>
          </a:p>
        </p:txBody>
      </p:sp>
    </p:spTree>
    <p:extLst>
      <p:ext uri="{BB962C8B-B14F-4D97-AF65-F5344CB8AC3E}">
        <p14:creationId xmlns:p14="http://schemas.microsoft.com/office/powerpoint/2010/main" val="2946599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65569F-547D-FA4E-B1A6-86D5214B05CE}" type="datetimeFigureOut">
              <a:rPr lang="en-US"/>
              <a:pPr/>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FD150-14DB-FD43-B3A2-5198A11D2AB6}" type="slidenum">
              <a:rPr/>
              <a:pPr/>
              <a:t>‹#›</a:t>
            </a:fld>
            <a:endParaRPr lang="en-US"/>
          </a:p>
        </p:txBody>
      </p:sp>
    </p:spTree>
    <p:extLst>
      <p:ext uri="{BB962C8B-B14F-4D97-AF65-F5344CB8AC3E}">
        <p14:creationId xmlns:p14="http://schemas.microsoft.com/office/powerpoint/2010/main" val="1631578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65569F-547D-FA4E-B1A6-86D5214B05CE}" type="datetimeFigureOut">
              <a:rPr lang="en-US"/>
              <a:pPr/>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FD150-14DB-FD43-B3A2-5198A11D2AB6}" type="slidenum">
              <a:rPr/>
              <a:pPr/>
              <a:t>‹#›</a:t>
            </a:fld>
            <a:endParaRPr lang="en-US"/>
          </a:p>
        </p:txBody>
      </p:sp>
    </p:spTree>
    <p:extLst>
      <p:ext uri="{BB962C8B-B14F-4D97-AF65-F5344CB8AC3E}">
        <p14:creationId xmlns:p14="http://schemas.microsoft.com/office/powerpoint/2010/main" val="2319944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65569F-547D-FA4E-B1A6-86D5214B05CE}" type="datetimeFigureOut">
              <a:rPr lang="en-US"/>
              <a:pPr/>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FD150-14DB-FD43-B3A2-5198A11D2AB6}" type="slidenum">
              <a:rPr/>
              <a:pPr/>
              <a:t>‹#›</a:t>
            </a:fld>
            <a:endParaRPr lang="en-US"/>
          </a:p>
        </p:txBody>
      </p:sp>
    </p:spTree>
    <p:extLst>
      <p:ext uri="{BB962C8B-B14F-4D97-AF65-F5344CB8AC3E}">
        <p14:creationId xmlns:p14="http://schemas.microsoft.com/office/powerpoint/2010/main" val="155388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65569F-547D-FA4E-B1A6-86D5214B05CE}" type="datetimeFigureOut">
              <a:rPr lang="en-US"/>
              <a:pPr/>
              <a:t>6/13/2019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FD150-14DB-FD43-B3A2-5198A11D2AB6}" type="slidenum">
              <a:rPr/>
              <a:pPr/>
              <a:t>‹#›</a:t>
            </a:fld>
            <a:endParaRPr lang="en-US"/>
          </a:p>
        </p:txBody>
      </p:sp>
    </p:spTree>
    <p:extLst>
      <p:ext uri="{BB962C8B-B14F-4D97-AF65-F5344CB8AC3E}">
        <p14:creationId xmlns:p14="http://schemas.microsoft.com/office/powerpoint/2010/main" val="908519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65569F-547D-FA4E-B1A6-86D5214B05CE}" type="datetimeFigureOut">
              <a:rPr lang="en-US"/>
              <a:pPr/>
              <a:t>6/13/2019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9FD150-14DB-FD43-B3A2-5198A11D2AB6}" type="slidenum">
              <a:rPr/>
              <a:pPr/>
              <a:t>‹#›</a:t>
            </a:fld>
            <a:endParaRPr lang="en-US"/>
          </a:p>
        </p:txBody>
      </p:sp>
    </p:spTree>
    <p:extLst>
      <p:ext uri="{BB962C8B-B14F-4D97-AF65-F5344CB8AC3E}">
        <p14:creationId xmlns:p14="http://schemas.microsoft.com/office/powerpoint/2010/main" val="2852267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65569F-547D-FA4E-B1A6-86D5214B05CE}" type="datetimeFigureOut">
              <a:rPr lang="en-US"/>
              <a:pPr/>
              <a:t>6/13/2019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9FD150-14DB-FD43-B3A2-5198A11D2AB6}" type="slidenum">
              <a:rPr/>
              <a:pPr/>
              <a:t>‹#›</a:t>
            </a:fld>
            <a:endParaRPr lang="en-US"/>
          </a:p>
        </p:txBody>
      </p:sp>
    </p:spTree>
    <p:extLst>
      <p:ext uri="{BB962C8B-B14F-4D97-AF65-F5344CB8AC3E}">
        <p14:creationId xmlns:p14="http://schemas.microsoft.com/office/powerpoint/2010/main" val="363838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65569F-547D-FA4E-B1A6-86D5214B05CE}" type="datetimeFigureOut">
              <a:rPr lang="en-US"/>
              <a:pPr/>
              <a:t>6/13/2019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9FD150-14DB-FD43-B3A2-5198A11D2AB6}" type="slidenum">
              <a:rPr/>
              <a:pPr/>
              <a:t>‹#›</a:t>
            </a:fld>
            <a:endParaRPr lang="en-US"/>
          </a:p>
        </p:txBody>
      </p:sp>
    </p:spTree>
    <p:extLst>
      <p:ext uri="{BB962C8B-B14F-4D97-AF65-F5344CB8AC3E}">
        <p14:creationId xmlns:p14="http://schemas.microsoft.com/office/powerpoint/2010/main" val="1703155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65569F-547D-FA4E-B1A6-86D5214B05CE}" type="datetimeFigureOut">
              <a:rPr lang="en-US"/>
              <a:pPr/>
              <a:t>6/13/2019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FD150-14DB-FD43-B3A2-5198A11D2AB6}" type="slidenum">
              <a:rPr/>
              <a:pPr/>
              <a:t>‹#›</a:t>
            </a:fld>
            <a:endParaRPr lang="en-US"/>
          </a:p>
        </p:txBody>
      </p:sp>
    </p:spTree>
    <p:extLst>
      <p:ext uri="{BB962C8B-B14F-4D97-AF65-F5344CB8AC3E}">
        <p14:creationId xmlns:p14="http://schemas.microsoft.com/office/powerpoint/2010/main" val="1754361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65569F-547D-FA4E-B1A6-86D5214B05CE}" type="datetimeFigureOut">
              <a:rPr lang="en-US"/>
              <a:pPr/>
              <a:t>6/13/2019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FD150-14DB-FD43-B3A2-5198A11D2AB6}" type="slidenum">
              <a:rPr/>
              <a:pPr/>
              <a:t>‹#›</a:t>
            </a:fld>
            <a:endParaRPr lang="en-US"/>
          </a:p>
        </p:txBody>
      </p:sp>
    </p:spTree>
    <p:extLst>
      <p:ext uri="{BB962C8B-B14F-4D97-AF65-F5344CB8AC3E}">
        <p14:creationId xmlns:p14="http://schemas.microsoft.com/office/powerpoint/2010/main" val="1706183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5569F-547D-FA4E-B1A6-86D5214B05CE}" type="datetimeFigureOut">
              <a:rPr lang="en-US"/>
              <a:pPr/>
              <a:t>6/13/2019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9FD150-14DB-FD43-B3A2-5198A11D2AB6}" type="slidenum">
              <a:rPr/>
              <a:pPr/>
              <a:t>‹#›</a:t>
            </a:fld>
            <a:endParaRPr lang="en-US"/>
          </a:p>
        </p:txBody>
      </p:sp>
    </p:spTree>
    <p:extLst>
      <p:ext uri="{BB962C8B-B14F-4D97-AF65-F5344CB8AC3E}">
        <p14:creationId xmlns:p14="http://schemas.microsoft.com/office/powerpoint/2010/main" val="3307997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rgbClr val="41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0" y="2603595"/>
            <a:ext cx="9144000" cy="769441"/>
          </a:xfrm>
          <a:prstGeom prst="rect">
            <a:avLst/>
          </a:prstGeom>
          <a:noFill/>
        </p:spPr>
        <p:txBody>
          <a:bodyPr wrap="square" rtlCol="0">
            <a:spAutoFit/>
          </a:bodyPr>
          <a:lstStyle/>
          <a:p>
            <a:pPr algn="ctr"/>
            <a:r>
              <a:rPr lang="en-US" sz="4400" dirty="0" smtClean="0">
                <a:solidFill>
                  <a:schemeClr val="bg1"/>
                </a:solidFill>
                <a:latin typeface="Avenir Black"/>
                <a:cs typeface="Avenir Black"/>
              </a:rPr>
              <a:t>Reflections on Leadership </a:t>
            </a:r>
            <a:endParaRPr lang="en-US" sz="4400" dirty="0">
              <a:solidFill>
                <a:schemeClr val="bg1"/>
              </a:solidFill>
              <a:latin typeface="Avenir Black"/>
              <a:cs typeface="Avenir Black"/>
            </a:endParaRPr>
          </a:p>
        </p:txBody>
      </p:sp>
      <p:pic>
        <p:nvPicPr>
          <p:cNvPr id="9" name="Picture 8"/>
          <p:cNvPicPr>
            <a:picLocks noChangeAspect="1"/>
          </p:cNvPicPr>
          <p:nvPr/>
        </p:nvPicPr>
        <p:blipFill>
          <a:blip r:embed="rId3"/>
          <a:stretch>
            <a:fillRect/>
          </a:stretch>
        </p:blipFill>
        <p:spPr>
          <a:xfrm>
            <a:off x="3349811" y="6153573"/>
            <a:ext cx="2444378" cy="541122"/>
          </a:xfrm>
          <a:prstGeom prst="rect">
            <a:avLst/>
          </a:prstGeom>
        </p:spPr>
      </p:pic>
      <p:cxnSp>
        <p:nvCxnSpPr>
          <p:cNvPr id="11" name="Straight Connector 10"/>
          <p:cNvCxnSpPr/>
          <p:nvPr/>
        </p:nvCxnSpPr>
        <p:spPr>
          <a:xfrm>
            <a:off x="482428" y="3373036"/>
            <a:ext cx="7856703"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94987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rgbClr val="41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0" y="2603595"/>
            <a:ext cx="9144000" cy="769441"/>
          </a:xfrm>
          <a:prstGeom prst="rect">
            <a:avLst/>
          </a:prstGeom>
          <a:noFill/>
        </p:spPr>
        <p:txBody>
          <a:bodyPr wrap="square" rtlCol="0">
            <a:spAutoFit/>
          </a:bodyPr>
          <a:lstStyle/>
          <a:p>
            <a:pPr algn="ctr"/>
            <a:r>
              <a:rPr lang="en-US" sz="4400" dirty="0" smtClean="0">
                <a:solidFill>
                  <a:schemeClr val="bg1"/>
                </a:solidFill>
                <a:latin typeface="Avenir Black"/>
                <a:cs typeface="Avenir Black"/>
              </a:rPr>
              <a:t>Thanks for your time</a:t>
            </a:r>
            <a:endParaRPr lang="en-US" sz="4400" dirty="0">
              <a:solidFill>
                <a:schemeClr val="bg1"/>
              </a:solidFill>
              <a:latin typeface="Avenir Black"/>
              <a:cs typeface="Avenir Black"/>
            </a:endParaRPr>
          </a:p>
        </p:txBody>
      </p:sp>
      <p:cxnSp>
        <p:nvCxnSpPr>
          <p:cNvPr id="11" name="Straight Connector 10"/>
          <p:cNvCxnSpPr/>
          <p:nvPr/>
        </p:nvCxnSpPr>
        <p:spPr>
          <a:xfrm>
            <a:off x="482428" y="3373036"/>
            <a:ext cx="7856703"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pic>
        <p:nvPicPr>
          <p:cNvPr id="2" name="Picture 1"/>
          <p:cNvPicPr>
            <a:picLocks noChangeAspect="1"/>
          </p:cNvPicPr>
          <p:nvPr/>
        </p:nvPicPr>
        <p:blipFill>
          <a:blip r:embed="rId2"/>
          <a:stretch>
            <a:fillRect/>
          </a:stretch>
        </p:blipFill>
        <p:spPr>
          <a:xfrm>
            <a:off x="3701171" y="6284937"/>
            <a:ext cx="1741658" cy="385558"/>
          </a:xfrm>
          <a:prstGeom prst="rect">
            <a:avLst/>
          </a:prstGeom>
        </p:spPr>
      </p:pic>
    </p:spTree>
    <p:extLst>
      <p:ext uri="{BB962C8B-B14F-4D97-AF65-F5344CB8AC3E}">
        <p14:creationId xmlns:p14="http://schemas.microsoft.com/office/powerpoint/2010/main" val="1515117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me ? Why now?</a:t>
            </a:r>
            <a:endParaRPr lang="en-US" dirty="0"/>
          </a:p>
        </p:txBody>
      </p:sp>
      <p:sp>
        <p:nvSpPr>
          <p:cNvPr id="3" name="Content Placeholder 2"/>
          <p:cNvSpPr>
            <a:spLocks noGrp="1"/>
          </p:cNvSpPr>
          <p:nvPr>
            <p:ph idx="1"/>
          </p:nvPr>
        </p:nvSpPr>
        <p:spPr/>
        <p:txBody>
          <a:bodyPr>
            <a:normAutofit fontScale="92500" lnSpcReduction="20000"/>
          </a:bodyPr>
          <a:lstStyle/>
          <a:p>
            <a:r>
              <a:rPr lang="en-US" sz="2600" dirty="0" smtClean="0"/>
              <a:t>Always good to take some time and reflect on leadership and the organization.</a:t>
            </a:r>
          </a:p>
          <a:p>
            <a:endParaRPr lang="en-US" sz="2600" dirty="0"/>
          </a:p>
          <a:p>
            <a:r>
              <a:rPr lang="en-US" sz="2600" dirty="0" smtClean="0"/>
              <a:t>Why professionals are interested in military leadership insights:</a:t>
            </a:r>
          </a:p>
          <a:p>
            <a:pPr lvl="1"/>
            <a:r>
              <a:rPr lang="en-US" sz="2600" dirty="0" smtClean="0"/>
              <a:t>Leadership is a “core” requirement </a:t>
            </a:r>
          </a:p>
          <a:p>
            <a:pPr lvl="1"/>
            <a:r>
              <a:rPr lang="en-US" sz="2600" dirty="0" smtClean="0"/>
              <a:t>“Up or Out” mentality</a:t>
            </a:r>
          </a:p>
          <a:p>
            <a:pPr lvl="1"/>
            <a:r>
              <a:rPr lang="en-US" sz="2600" dirty="0" smtClean="0"/>
              <a:t>Change is constant</a:t>
            </a:r>
          </a:p>
          <a:p>
            <a:pPr marL="457200" lvl="1" indent="0">
              <a:buNone/>
            </a:pPr>
            <a:endParaRPr lang="en-US" sz="2600" dirty="0"/>
          </a:p>
          <a:p>
            <a:pPr marL="457200" lvl="1" indent="0">
              <a:buNone/>
            </a:pPr>
            <a:r>
              <a:rPr lang="en-US" sz="2600" dirty="0" smtClean="0"/>
              <a:t>“Once officers stop learning you become irrelevant to the people you lead</a:t>
            </a:r>
            <a:r>
              <a:rPr lang="en-US" sz="2400" dirty="0" smtClean="0"/>
              <a:t>”</a:t>
            </a:r>
            <a:br>
              <a:rPr lang="en-US" sz="2400" dirty="0" smtClean="0"/>
            </a:br>
            <a:endParaRPr lang="en-US" sz="2400" dirty="0"/>
          </a:p>
        </p:txBody>
      </p:sp>
    </p:spTree>
    <p:extLst>
      <p:ext uri="{BB962C8B-B14F-4D97-AF65-F5344CB8AC3E}">
        <p14:creationId xmlns:p14="http://schemas.microsoft.com/office/powerpoint/2010/main" val="3934443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7800"/>
            <a:ext cx="8229600" cy="1239838"/>
          </a:xfrm>
        </p:spPr>
        <p:txBody>
          <a:bodyPr>
            <a:noAutofit/>
          </a:bodyPr>
          <a:lstStyle/>
          <a:p>
            <a:r>
              <a:rPr lang="en-US" sz="3600" dirty="0" smtClean="0"/>
              <a:t/>
            </a:r>
            <a:br>
              <a:rPr lang="en-US" sz="3600" dirty="0" smtClean="0"/>
            </a:br>
            <a:r>
              <a:rPr lang="en-US" sz="3600" dirty="0" smtClean="0"/>
              <a:t>Common Ground? </a:t>
            </a:r>
            <a:br>
              <a:rPr lang="en-US" sz="3600" dirty="0" smtClean="0"/>
            </a:br>
            <a:r>
              <a:rPr lang="en-US" sz="3600" dirty="0" smtClean="0"/>
              <a:t>USMC &amp; Higher Ed</a:t>
            </a:r>
            <a:br>
              <a:rPr lang="en-US" sz="3600" dirty="0" smtClean="0"/>
            </a:br>
            <a:endParaRPr lang="en-US" sz="3600" dirty="0"/>
          </a:p>
        </p:txBody>
      </p:sp>
      <p:sp>
        <p:nvSpPr>
          <p:cNvPr id="3" name="Content Placeholder 2"/>
          <p:cNvSpPr>
            <a:spLocks noGrp="1"/>
          </p:cNvSpPr>
          <p:nvPr>
            <p:ph idx="1"/>
          </p:nvPr>
        </p:nvSpPr>
        <p:spPr/>
        <p:txBody>
          <a:bodyPr>
            <a:normAutofit/>
          </a:bodyPr>
          <a:lstStyle/>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Noble calling </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Culture drives the organization</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Big bureaucracy </a:t>
            </a:r>
            <a:r>
              <a:rPr lang="en-US" dirty="0" smtClean="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External stakeholders exert </a:t>
            </a:r>
            <a:r>
              <a:rPr lang="en-US" dirty="0" smtClean="0">
                <a:latin typeface="Calibri" panose="020F0502020204030204" pitchFamily="34" charset="0"/>
                <a:ea typeface="Calibri" panose="020F0502020204030204" pitchFamily="34" charset="0"/>
                <a:cs typeface="Times New Roman" panose="02020603050405020304" pitchFamily="18" charset="0"/>
              </a:rPr>
              <a:t>influence </a:t>
            </a:r>
          </a:p>
          <a:p>
            <a:pPr>
              <a:lnSpc>
                <a:spcPct val="107000"/>
              </a:lnSpc>
              <a:spcBef>
                <a:spcPts val="0"/>
              </a:spcBef>
            </a:pPr>
            <a:r>
              <a:rPr lang="en-US" dirty="0" smtClean="0">
                <a:latin typeface="Calibri" panose="020F0502020204030204" pitchFamily="34" charset="0"/>
                <a:ea typeface="Calibri" panose="020F0502020204030204" pitchFamily="34" charset="0"/>
                <a:cs typeface="Times New Roman" panose="02020603050405020304" pitchFamily="18" charset="0"/>
              </a:rPr>
              <a:t>Fluid </a:t>
            </a:r>
            <a:r>
              <a:rPr lang="en-US" dirty="0">
                <a:latin typeface="Calibri" panose="020F0502020204030204" pitchFamily="34" charset="0"/>
                <a:ea typeface="Calibri" panose="020F0502020204030204" pitchFamily="34" charset="0"/>
                <a:cs typeface="Times New Roman" panose="02020603050405020304" pitchFamily="18" charset="0"/>
              </a:rPr>
              <a:t>environment</a:t>
            </a:r>
          </a:p>
          <a:p>
            <a:pPr>
              <a:lnSpc>
                <a:spcPct val="107000"/>
              </a:lnSpc>
              <a:spcBef>
                <a:spcPts val="0"/>
              </a:spcBef>
            </a:pPr>
            <a:r>
              <a:rPr lang="en-US" dirty="0" smtClean="0">
                <a:latin typeface="Calibri" panose="020F0502020204030204" pitchFamily="34" charset="0"/>
                <a:ea typeface="Calibri" panose="020F0502020204030204" pitchFamily="34" charset="0"/>
                <a:cs typeface="Times New Roman" panose="02020603050405020304" pitchFamily="18" charset="0"/>
              </a:rPr>
              <a:t>Limited Resources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Place a premium on education </a:t>
            </a:r>
          </a:p>
          <a:p>
            <a:endParaRPr lang="en-US" sz="2400" dirty="0"/>
          </a:p>
        </p:txBody>
      </p:sp>
    </p:spTree>
    <p:extLst>
      <p:ext uri="{BB962C8B-B14F-4D97-AF65-F5344CB8AC3E}">
        <p14:creationId xmlns:p14="http://schemas.microsoft.com/office/powerpoint/2010/main" val="1961797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Marine Corps Leadership Principles</a:t>
            </a:r>
            <a:endParaRPr lang="en-US" sz="3600" dirty="0"/>
          </a:p>
        </p:txBody>
      </p:sp>
      <p:sp>
        <p:nvSpPr>
          <p:cNvPr id="3" name="Content Placeholder 2"/>
          <p:cNvSpPr>
            <a:spLocks noGrp="1"/>
          </p:cNvSpPr>
          <p:nvPr>
            <p:ph idx="1"/>
          </p:nvPr>
        </p:nvSpPr>
        <p:spPr>
          <a:xfrm>
            <a:off x="457200" y="1320800"/>
            <a:ext cx="8229600" cy="4805363"/>
          </a:xfrm>
        </p:spPr>
        <p:txBody>
          <a:bodyPr>
            <a:normAutofit fontScale="77500" lnSpcReduction="20000"/>
          </a:bodyPr>
          <a:lstStyle/>
          <a:p>
            <a:r>
              <a:rPr lang="en-US" sz="3100" dirty="0"/>
              <a:t>Know yourself and seek self-improvement.</a:t>
            </a:r>
          </a:p>
          <a:p>
            <a:r>
              <a:rPr lang="en-US" sz="3100" dirty="0" smtClean="0"/>
              <a:t>Be </a:t>
            </a:r>
            <a:r>
              <a:rPr lang="en-US" sz="3100" dirty="0"/>
              <a:t>technically and tactically proficient.</a:t>
            </a:r>
          </a:p>
          <a:p>
            <a:r>
              <a:rPr lang="en-US" sz="3100" dirty="0" smtClean="0"/>
              <a:t>Develop </a:t>
            </a:r>
            <a:r>
              <a:rPr lang="en-US" sz="3100" dirty="0"/>
              <a:t>a sense of responsibility among your subordinates.</a:t>
            </a:r>
          </a:p>
          <a:p>
            <a:r>
              <a:rPr lang="en-US" sz="3100" dirty="0" smtClean="0"/>
              <a:t>Make </a:t>
            </a:r>
            <a:r>
              <a:rPr lang="en-US" sz="3100" dirty="0"/>
              <a:t>sound and timely decisions.</a:t>
            </a:r>
          </a:p>
          <a:p>
            <a:r>
              <a:rPr lang="en-US" sz="3100" dirty="0" smtClean="0"/>
              <a:t>Set </a:t>
            </a:r>
            <a:r>
              <a:rPr lang="en-US" sz="3100" dirty="0"/>
              <a:t>the example.</a:t>
            </a:r>
          </a:p>
          <a:p>
            <a:r>
              <a:rPr lang="en-US" sz="3100" dirty="0" smtClean="0"/>
              <a:t>Know </a:t>
            </a:r>
            <a:r>
              <a:rPr lang="en-US" sz="3100" dirty="0"/>
              <a:t>your Marines and look out for their welfare.</a:t>
            </a:r>
          </a:p>
          <a:p>
            <a:r>
              <a:rPr lang="en-US" sz="3100" dirty="0" smtClean="0"/>
              <a:t>Keep </a:t>
            </a:r>
            <a:r>
              <a:rPr lang="en-US" sz="3100" dirty="0"/>
              <a:t>your Marines informed.</a:t>
            </a:r>
          </a:p>
          <a:p>
            <a:r>
              <a:rPr lang="en-US" sz="3100" dirty="0" smtClean="0"/>
              <a:t>Seek </a:t>
            </a:r>
            <a:r>
              <a:rPr lang="en-US" sz="3100" dirty="0"/>
              <a:t>responsibility and take responsibility for your actions.</a:t>
            </a:r>
          </a:p>
          <a:p>
            <a:r>
              <a:rPr lang="en-US" sz="3100" dirty="0" smtClean="0"/>
              <a:t>Ensure </a:t>
            </a:r>
            <a:r>
              <a:rPr lang="en-US" sz="3100" dirty="0"/>
              <a:t>assigned tasks are understood, supervised, and accomplished.</a:t>
            </a:r>
          </a:p>
          <a:p>
            <a:r>
              <a:rPr lang="en-US" sz="3100" dirty="0" smtClean="0"/>
              <a:t>Train </a:t>
            </a:r>
            <a:r>
              <a:rPr lang="en-US" sz="3100" dirty="0"/>
              <a:t>your Marines as a team.</a:t>
            </a:r>
          </a:p>
          <a:p>
            <a:r>
              <a:rPr lang="en-US" sz="3100" dirty="0" smtClean="0"/>
              <a:t>Employ </a:t>
            </a:r>
            <a:r>
              <a:rPr lang="en-US" sz="3100" dirty="0"/>
              <a:t>your command in accordance with its capabilities</a:t>
            </a:r>
            <a:r>
              <a:rPr lang="en-US" dirty="0"/>
              <a:t>.</a:t>
            </a:r>
          </a:p>
        </p:txBody>
      </p:sp>
    </p:spTree>
    <p:extLst>
      <p:ext uri="{BB962C8B-B14F-4D97-AF65-F5344CB8AC3E}">
        <p14:creationId xmlns:p14="http://schemas.microsoft.com/office/powerpoint/2010/main" val="1155909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Organizational Leadership</a:t>
            </a:r>
            <a:endParaRPr lang="en-US" dirty="0"/>
          </a:p>
        </p:txBody>
      </p:sp>
      <p:sp>
        <p:nvSpPr>
          <p:cNvPr id="3" name="Content Placeholder 2"/>
          <p:cNvSpPr>
            <a:spLocks noGrp="1"/>
          </p:cNvSpPr>
          <p:nvPr>
            <p:ph idx="1"/>
          </p:nvPr>
        </p:nvSpPr>
        <p:spPr/>
        <p:txBody>
          <a:bodyPr>
            <a:normAutofit/>
          </a:bodyPr>
          <a:lstStyle/>
          <a:p>
            <a:r>
              <a:rPr lang="en-US" dirty="0" smtClean="0"/>
              <a:t>Need leaders with a shared understanding of how the organization operates. </a:t>
            </a:r>
          </a:p>
          <a:p>
            <a:r>
              <a:rPr lang="en-US" dirty="0" smtClean="0"/>
              <a:t>Achieving organizational success comes down to three things:</a:t>
            </a:r>
          </a:p>
          <a:p>
            <a:pPr lvl="1"/>
            <a:r>
              <a:rPr lang="en-US" sz="3200" dirty="0" smtClean="0"/>
              <a:t>People</a:t>
            </a:r>
          </a:p>
          <a:p>
            <a:pPr lvl="1"/>
            <a:r>
              <a:rPr lang="en-US" sz="3200" dirty="0" smtClean="0"/>
              <a:t>Process</a:t>
            </a:r>
          </a:p>
          <a:p>
            <a:pPr lvl="1"/>
            <a:r>
              <a:rPr lang="en-US" sz="3200" dirty="0" smtClean="0"/>
              <a:t>Training </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a:t>
            </a:r>
            <a:endParaRPr lang="en-US" dirty="0"/>
          </a:p>
        </p:txBody>
      </p:sp>
      <p:sp>
        <p:nvSpPr>
          <p:cNvPr id="3" name="Content Placeholder 2"/>
          <p:cNvSpPr>
            <a:spLocks noGrp="1"/>
          </p:cNvSpPr>
          <p:nvPr>
            <p:ph idx="1"/>
          </p:nvPr>
        </p:nvSpPr>
        <p:spPr/>
        <p:txBody>
          <a:bodyPr/>
          <a:lstStyle/>
          <a:p>
            <a:r>
              <a:rPr lang="en-US" dirty="0" smtClean="0"/>
              <a:t>How do we recruit, train and develop individuals – “who is picking the team”?</a:t>
            </a:r>
          </a:p>
          <a:p>
            <a:r>
              <a:rPr lang="en-US" dirty="0" smtClean="0"/>
              <a:t>Mentality – “train them to leave – treat them to stay”.</a:t>
            </a:r>
          </a:p>
          <a:p>
            <a:r>
              <a:rPr lang="en-US" dirty="0" smtClean="0"/>
              <a:t>How can I leverage my people to increase efficiency of organization?</a:t>
            </a:r>
          </a:p>
          <a:p>
            <a:r>
              <a:rPr lang="en-US" dirty="0" smtClean="0"/>
              <a:t>How do we prepare others  to lead at the next level?</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normAutofit/>
          </a:bodyPr>
          <a:lstStyle/>
          <a:p>
            <a:r>
              <a:rPr lang="en-US" dirty="0" smtClean="0"/>
              <a:t>Process for dealing with continuous turnover </a:t>
            </a:r>
          </a:p>
          <a:p>
            <a:r>
              <a:rPr lang="en-US" dirty="0" smtClean="0"/>
              <a:t>Process to deal with a fluid environment with competing priorities </a:t>
            </a:r>
          </a:p>
          <a:p>
            <a:r>
              <a:rPr lang="en-US" dirty="0" smtClean="0"/>
              <a:t>Process to “discipline” the system</a:t>
            </a:r>
          </a:p>
          <a:p>
            <a:r>
              <a:rPr lang="en-US" dirty="0" smtClean="0"/>
              <a:t>Process to deal with external stakeholders driving the timelines </a:t>
            </a:r>
          </a:p>
          <a:p>
            <a:r>
              <a:rPr lang="en-US" dirty="0" smtClean="0"/>
              <a:t>How do I formalize my processes and create ownership</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t>
            </a:r>
            <a:endParaRPr lang="en-US" dirty="0"/>
          </a:p>
        </p:txBody>
      </p:sp>
      <p:sp>
        <p:nvSpPr>
          <p:cNvPr id="3" name="Content Placeholder 2"/>
          <p:cNvSpPr>
            <a:spLocks noGrp="1"/>
          </p:cNvSpPr>
          <p:nvPr>
            <p:ph idx="1"/>
          </p:nvPr>
        </p:nvSpPr>
        <p:spPr/>
        <p:txBody>
          <a:bodyPr>
            <a:normAutofit/>
          </a:bodyPr>
          <a:lstStyle/>
          <a:p>
            <a:r>
              <a:rPr lang="en-US" dirty="0" smtClean="0"/>
              <a:t>Individual Training</a:t>
            </a:r>
          </a:p>
          <a:p>
            <a:pPr lvl="0"/>
            <a:r>
              <a:rPr lang="en-US" dirty="0" smtClean="0"/>
              <a:t>Cross Training</a:t>
            </a:r>
          </a:p>
          <a:p>
            <a:r>
              <a:rPr lang="en-US" dirty="0" smtClean="0"/>
              <a:t>Organizational Training </a:t>
            </a:r>
          </a:p>
          <a:p>
            <a:pPr lvl="0"/>
            <a:r>
              <a:rPr lang="en-US" dirty="0" smtClean="0"/>
              <a:t>Involve the entire team</a:t>
            </a:r>
          </a:p>
          <a:p>
            <a:pPr lvl="0"/>
            <a:r>
              <a:rPr lang="en-US" dirty="0" smtClean="0"/>
              <a:t>Providing Professional Development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lstStyle/>
          <a:p>
            <a:r>
              <a:rPr lang="en-US" dirty="0" smtClean="0"/>
              <a:t>Who gets to say  “yes” ….  who should say “no”.</a:t>
            </a:r>
          </a:p>
          <a:p>
            <a:r>
              <a:rPr lang="en-US" dirty="0" smtClean="0"/>
              <a:t>If you have the time…. take the time to make a decision.</a:t>
            </a:r>
          </a:p>
          <a:p>
            <a:r>
              <a:rPr lang="en-US" dirty="0" smtClean="0"/>
              <a:t>Mission Analysis …..does my structure support the mission, it is never status quo.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1253</Words>
  <Application>Microsoft Office PowerPoint</Application>
  <PresentationFormat>On-screen Show (4:3)</PresentationFormat>
  <Paragraphs>138</Paragraphs>
  <Slides>10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Avenir Black</vt:lpstr>
      <vt:lpstr>Calibri</vt:lpstr>
      <vt:lpstr>Helvetica Neue</vt:lpstr>
      <vt:lpstr>Open Sans</vt:lpstr>
      <vt:lpstr>Times New Roman</vt:lpstr>
      <vt:lpstr>Office Theme</vt:lpstr>
      <vt:lpstr>PowerPoint Presentation</vt:lpstr>
      <vt:lpstr>Why me ? Why now?</vt:lpstr>
      <vt:lpstr> Common Ground?  USMC &amp; Higher Ed </vt:lpstr>
      <vt:lpstr>Marine Corps Leadership Principles</vt:lpstr>
      <vt:lpstr>Organizational Leadership</vt:lpstr>
      <vt:lpstr>People</vt:lpstr>
      <vt:lpstr>Process</vt:lpstr>
      <vt:lpstr>Training </vt:lpstr>
      <vt:lpstr>Final Thoughts</vt:lpstr>
      <vt:lpstr>PowerPoint Presentation</vt:lpstr>
    </vt:vector>
  </TitlesOfParts>
  <Company>CEHD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Sandra Lara</dc:creator>
  <cp:lastModifiedBy>Timoney, Paul</cp:lastModifiedBy>
  <cp:revision>54</cp:revision>
  <cp:lastPrinted>2019-06-13T20:47:18Z</cp:lastPrinted>
  <dcterms:created xsi:type="dcterms:W3CDTF">2017-05-04T14:32:59Z</dcterms:created>
  <dcterms:modified xsi:type="dcterms:W3CDTF">2019-06-14T17:54:53Z</dcterms:modified>
</cp:coreProperties>
</file>