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72" r:id="rId9"/>
    <p:sldId id="273" r:id="rId10"/>
    <p:sldId id="271" r:id="rId11"/>
    <p:sldId id="260" r:id="rId12"/>
    <p:sldId id="257" r:id="rId13"/>
    <p:sldId id="258" r:id="rId14"/>
    <p:sldId id="259" r:id="rId15"/>
    <p:sldId id="267" r:id="rId16"/>
    <p:sldId id="270" r:id="rId17"/>
    <p:sldId id="268" r:id="rId18"/>
    <p:sldId id="274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E0"/>
    <a:srgbClr val="EEE7F1"/>
    <a:srgbClr val="E4E6F1"/>
    <a:srgbClr val="E1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5"/>
    <p:restoredTop sz="94706"/>
  </p:normalViewPr>
  <p:slideViewPr>
    <p:cSldViewPr snapToGrid="0" snapToObjects="1">
      <p:cViewPr>
        <p:scale>
          <a:sx n="130" d="100"/>
          <a:sy n="130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2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8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1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0331-69D3-4141-B691-285FE888AD44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4BF2-91DF-5848-B8E2-82FB7FEF1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6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827" y="1122363"/>
            <a:ext cx="1021903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Partnering with Higher Education:  Optimizing Resources &amp;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401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Judy A. Abbott, Ph.D.</a:t>
            </a:r>
          </a:p>
          <a:p>
            <a:r>
              <a:rPr lang="en-US" dirty="0" smtClean="0"/>
              <a:t>Dean &amp; Professor</a:t>
            </a:r>
          </a:p>
          <a:p>
            <a:r>
              <a:rPr lang="en-US" dirty="0" smtClean="0"/>
              <a:t>James I. Perkins College of Education</a:t>
            </a:r>
          </a:p>
          <a:p>
            <a:r>
              <a:rPr lang="en-US" dirty="0" smtClean="0"/>
              <a:t>Stephen F. Austin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7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3145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Redefining &amp; re-valuing aspects of traditional </a:t>
            </a:r>
            <a:r>
              <a:rPr lang="en-US" smtClean="0"/>
              <a:t>partnerships:</a:t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smtClean="0"/>
              <a:t>concrete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Assumptions: </a:t>
            </a:r>
            <a:br>
              <a:rPr lang="en-US" dirty="0" smtClean="0"/>
            </a:br>
            <a:r>
              <a:rPr lang="en-US" dirty="0" smtClean="0"/>
              <a:t>Optimizing Resources &amp;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1251"/>
            <a:ext cx="10515600" cy="39057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 Teacher:  $35,000/187 day contract</a:t>
            </a:r>
          </a:p>
          <a:p>
            <a:r>
              <a:rPr lang="en-US" dirty="0" smtClean="0"/>
              <a:t>New Principal:  $65,000/220 day contract</a:t>
            </a:r>
          </a:p>
          <a:p>
            <a:r>
              <a:rPr lang="en-US" dirty="0"/>
              <a:t>Careful use of resources requires planning.</a:t>
            </a:r>
          </a:p>
          <a:p>
            <a:r>
              <a:rPr lang="en-US" dirty="0"/>
              <a:t>Partnerships between LEAs and IHEs may strengthen public school education and educator preparation.</a:t>
            </a:r>
          </a:p>
          <a:p>
            <a:r>
              <a:rPr lang="en-US" dirty="0" smtClean="0"/>
              <a:t>Optimizing resources &amp; opportunities to better meet the learning needs of students in classrooms: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ooperative teams of professionals may have value </a:t>
            </a:r>
          </a:p>
          <a:p>
            <a:pPr lvl="1"/>
            <a:r>
              <a:rPr lang="en-US" dirty="0" smtClean="0"/>
              <a:t>Co-teaching, as an instructional model, may have value</a:t>
            </a:r>
          </a:p>
        </p:txBody>
      </p:sp>
    </p:spTree>
    <p:extLst>
      <p:ext uri="{BB962C8B-B14F-4D97-AF65-F5344CB8AC3E}">
        <p14:creationId xmlns:p14="http://schemas.microsoft.com/office/powerpoint/2010/main" val="1382126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 Preparation:  Clinical Practice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31842"/>
          </a:xfrm>
        </p:spPr>
        <p:txBody>
          <a:bodyPr/>
          <a:lstStyle/>
          <a:p>
            <a:r>
              <a:rPr lang="en-US" dirty="0" smtClean="0"/>
              <a:t>TEA Requirements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2113005"/>
            <a:ext cx="5157787" cy="2416246"/>
          </a:xfrm>
        </p:spPr>
        <p:txBody>
          <a:bodyPr/>
          <a:lstStyle/>
          <a:p>
            <a:r>
              <a:rPr lang="en-US" dirty="0" smtClean="0"/>
              <a:t>Student Teaching </a:t>
            </a:r>
            <a:r>
              <a:rPr lang="en-US" sz="1800" dirty="0" smtClean="0"/>
              <a:t>(Clinical Practice)</a:t>
            </a:r>
          </a:p>
          <a:p>
            <a:pPr lvl="1"/>
            <a:r>
              <a:rPr lang="en-US" dirty="0" smtClean="0"/>
              <a:t>12 weeks </a:t>
            </a:r>
            <a:r>
              <a:rPr lang="en-US" sz="2000" dirty="0" smtClean="0"/>
              <a:t>[5 days/</a:t>
            </a:r>
            <a:r>
              <a:rPr lang="en-US" sz="2000" dirty="0" err="1" smtClean="0"/>
              <a:t>wk</a:t>
            </a:r>
            <a:r>
              <a:rPr lang="en-US" sz="2000" dirty="0" smtClean="0"/>
              <a:t>; 8 </a:t>
            </a:r>
            <a:r>
              <a:rPr lang="en-US" sz="2000" dirty="0" err="1" smtClean="0"/>
              <a:t>hrs</a:t>
            </a:r>
            <a:r>
              <a:rPr lang="en-US" sz="2000" dirty="0" smtClean="0"/>
              <a:t>/day=60 days]</a:t>
            </a:r>
          </a:p>
          <a:p>
            <a:pPr lvl="1"/>
            <a:r>
              <a:rPr lang="en-US" dirty="0" smtClean="0"/>
              <a:t>Estimated pay at 75% of certified new teacher=$17.50/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sz="2000" dirty="0" smtClean="0"/>
              <a:t>[$140/day]</a:t>
            </a:r>
          </a:p>
          <a:p>
            <a:pPr lvl="1"/>
            <a:r>
              <a:rPr lang="en-US" dirty="0" smtClean="0"/>
              <a:t>Value=$8,400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31842"/>
          </a:xfrm>
        </p:spPr>
        <p:txBody>
          <a:bodyPr/>
          <a:lstStyle/>
          <a:p>
            <a:r>
              <a:rPr lang="en-US" dirty="0" smtClean="0"/>
              <a:t>IHE Requirements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2113005"/>
            <a:ext cx="5183188" cy="2416246"/>
          </a:xfrm>
        </p:spPr>
        <p:txBody>
          <a:bodyPr/>
          <a:lstStyle/>
          <a:p>
            <a:r>
              <a:rPr lang="en-US" dirty="0" smtClean="0"/>
              <a:t>Student Teaching </a:t>
            </a:r>
            <a:r>
              <a:rPr lang="en-US" sz="1800" dirty="0" smtClean="0"/>
              <a:t>(Clinical Practice)</a:t>
            </a:r>
          </a:p>
          <a:p>
            <a:pPr lvl="1"/>
            <a:r>
              <a:rPr lang="en-US" dirty="0" smtClean="0"/>
              <a:t>15 weeks </a:t>
            </a:r>
            <a:r>
              <a:rPr lang="en-US" sz="2000" dirty="0" smtClean="0"/>
              <a:t>[5 days/</a:t>
            </a:r>
            <a:r>
              <a:rPr lang="en-US" sz="2000" dirty="0" err="1" smtClean="0"/>
              <a:t>wk</a:t>
            </a:r>
            <a:r>
              <a:rPr lang="en-US" sz="2000" dirty="0" smtClean="0"/>
              <a:t>; 8 </a:t>
            </a:r>
            <a:r>
              <a:rPr lang="en-US" sz="2000" dirty="0" err="1" smtClean="0"/>
              <a:t>hrs</a:t>
            </a:r>
            <a:r>
              <a:rPr lang="en-US" sz="2000" dirty="0" smtClean="0"/>
              <a:t>/day=75 days]</a:t>
            </a:r>
          </a:p>
          <a:p>
            <a:pPr lvl="1"/>
            <a:r>
              <a:rPr lang="en-US" dirty="0" smtClean="0"/>
              <a:t>Estimated pay at 75% of certified new teacher=$17.50/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sz="2000" dirty="0" smtClean="0"/>
              <a:t>[$140/day]</a:t>
            </a:r>
          </a:p>
          <a:p>
            <a:pPr lvl="1"/>
            <a:r>
              <a:rPr lang="en-US" dirty="0" smtClean="0"/>
              <a:t>Value=$10,500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1980" y="5232601"/>
            <a:ext cx="1042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student teacher contributes $8,400 - $10,500 to a teacher’s classroom.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 smtClean="0"/>
              <a:t>How can we better utilize this resource?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485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19978"/>
          </a:xfrm>
        </p:spPr>
        <p:txBody>
          <a:bodyPr/>
          <a:lstStyle/>
          <a:p>
            <a:r>
              <a:rPr lang="en-US" dirty="0" smtClean="0"/>
              <a:t>Educator Preparation:  Field Experience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85104"/>
            <a:ext cx="5157787" cy="444199"/>
          </a:xfrm>
        </p:spPr>
        <p:txBody>
          <a:bodyPr/>
          <a:lstStyle/>
          <a:p>
            <a:r>
              <a:rPr lang="en-US" dirty="0" smtClean="0"/>
              <a:t>TEA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29303"/>
            <a:ext cx="5157787" cy="2103995"/>
          </a:xfrm>
        </p:spPr>
        <p:txBody>
          <a:bodyPr/>
          <a:lstStyle/>
          <a:p>
            <a:r>
              <a:rPr lang="en-US" dirty="0" smtClean="0"/>
              <a:t>Field Experience</a:t>
            </a:r>
            <a:endParaRPr lang="en-US" sz="1800" dirty="0" smtClean="0"/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Estimated pay at 50% of certified new teacher=$11.75/</a:t>
            </a:r>
            <a:r>
              <a:rPr lang="en-US" dirty="0" err="1" smtClean="0"/>
              <a:t>hr</a:t>
            </a:r>
            <a:endParaRPr lang="en-US" dirty="0"/>
          </a:p>
          <a:p>
            <a:pPr lvl="1"/>
            <a:r>
              <a:rPr lang="en-US" dirty="0" smtClean="0"/>
              <a:t>Value=$353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85104"/>
            <a:ext cx="5183188" cy="444199"/>
          </a:xfrm>
        </p:spPr>
        <p:txBody>
          <a:bodyPr/>
          <a:lstStyle/>
          <a:p>
            <a:r>
              <a:rPr lang="en-US" dirty="0" smtClean="0"/>
              <a:t>IHE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29303"/>
            <a:ext cx="5183188" cy="38923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Field Experience </a:t>
            </a:r>
          </a:p>
          <a:p>
            <a:pPr lvl="1"/>
            <a:r>
              <a:rPr lang="en-US" dirty="0" smtClean="0"/>
              <a:t>Pre-field:  45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Estimated pay at 40% of certified new teacher=$9.50/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2"/>
            <a:r>
              <a:rPr lang="en-US" dirty="0" smtClean="0"/>
              <a:t>Value=$428</a:t>
            </a:r>
          </a:p>
          <a:p>
            <a:pPr lvl="1"/>
            <a:r>
              <a:rPr lang="en-US" dirty="0" smtClean="0"/>
              <a:t>Field I:  96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Estimated pay at 50% of certified new teacher=$11.75/</a:t>
            </a:r>
            <a:r>
              <a:rPr lang="en-US" dirty="0" err="1" smtClean="0"/>
              <a:t>hr</a:t>
            </a:r>
            <a:endParaRPr lang="en-US" sz="1600" dirty="0" smtClean="0"/>
          </a:p>
          <a:p>
            <a:pPr lvl="2"/>
            <a:r>
              <a:rPr lang="en-US" dirty="0" smtClean="0"/>
              <a:t>Value=$1,128</a:t>
            </a:r>
          </a:p>
          <a:p>
            <a:pPr lvl="1"/>
            <a:r>
              <a:rPr lang="en-US" dirty="0" smtClean="0"/>
              <a:t>Field II:  120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Estimated pay at 60% of certified new teacher=$14/</a:t>
            </a:r>
            <a:r>
              <a:rPr lang="en-US" dirty="0" err="1" smtClean="0"/>
              <a:t>hr</a:t>
            </a:r>
            <a:endParaRPr lang="en-US" sz="1600" dirty="0" smtClean="0"/>
          </a:p>
          <a:p>
            <a:pPr lvl="2"/>
            <a:r>
              <a:rPr lang="en-US" dirty="0" smtClean="0"/>
              <a:t>Value=$1,680</a:t>
            </a:r>
          </a:p>
          <a:p>
            <a:pPr lvl="1"/>
            <a:r>
              <a:rPr lang="en-US" dirty="0" smtClean="0"/>
              <a:t>Total Field Experience Value:  $3,236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9049" y="5755840"/>
            <a:ext cx="10923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field experience candidate contributes $353 - $3,236 to a teacher’s classroom.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 smtClean="0"/>
              <a:t>How can we better utilize this resource?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87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" y="365125"/>
            <a:ext cx="1110872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Educator Preparation:  Principal </a:t>
            </a:r>
            <a:r>
              <a:rPr lang="en-US" smtClean="0"/>
              <a:t>Field Experience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44199"/>
          </a:xfrm>
        </p:spPr>
        <p:txBody>
          <a:bodyPr/>
          <a:lstStyle/>
          <a:p>
            <a:r>
              <a:rPr lang="en-US" dirty="0" smtClean="0"/>
              <a:t>TEA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25362"/>
            <a:ext cx="5157787" cy="2038865"/>
          </a:xfrm>
        </p:spPr>
        <p:txBody>
          <a:bodyPr/>
          <a:lstStyle/>
          <a:p>
            <a:r>
              <a:rPr lang="en-US" dirty="0" smtClean="0"/>
              <a:t>Field Experience</a:t>
            </a:r>
          </a:p>
          <a:p>
            <a:pPr lvl="1"/>
            <a:r>
              <a:rPr lang="en-US" dirty="0" smtClean="0"/>
              <a:t>160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1"/>
            <a:r>
              <a:rPr lang="en-US" dirty="0" smtClean="0"/>
              <a:t>Estimated pay at 70% of certified new principal=$26/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1"/>
            <a:r>
              <a:rPr lang="en-US" dirty="0" smtClean="0"/>
              <a:t>Value=$4,160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2"/>
            <a:ext cx="5183188" cy="444199"/>
          </a:xfrm>
        </p:spPr>
        <p:txBody>
          <a:bodyPr/>
          <a:lstStyle/>
          <a:p>
            <a:r>
              <a:rPr lang="en-US" dirty="0" smtClean="0"/>
              <a:t>IHE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25362"/>
            <a:ext cx="5183188" cy="2038865"/>
          </a:xfrm>
        </p:spPr>
        <p:txBody>
          <a:bodyPr/>
          <a:lstStyle/>
          <a:p>
            <a:r>
              <a:rPr lang="en-US" dirty="0" smtClean="0"/>
              <a:t>Field Experience</a:t>
            </a:r>
          </a:p>
          <a:p>
            <a:pPr lvl="1"/>
            <a:r>
              <a:rPr lang="en-US" dirty="0" smtClean="0"/>
              <a:t>MEd in Ed Leadership=175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Value=$4,550</a:t>
            </a:r>
          </a:p>
          <a:p>
            <a:pPr lvl="1"/>
            <a:r>
              <a:rPr lang="en-US" dirty="0" smtClean="0"/>
              <a:t>Certification Only=160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 smtClean="0"/>
              <a:t>Value=$4,160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3697" y="5294386"/>
            <a:ext cx="11108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Every principal preparation candidate contributes $4,160 - $4,550 to a school or ISD.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 smtClean="0"/>
              <a:t>How can we better utilize this resource?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2761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Line:</a:t>
            </a:r>
            <a:br>
              <a:rPr lang="en-US" dirty="0" smtClean="0"/>
            </a:br>
            <a:r>
              <a:rPr lang="en-US" dirty="0" smtClean="0"/>
              <a:t>Initial Certification Candidate Contribution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Experience</a:t>
            </a:r>
          </a:p>
          <a:p>
            <a:pPr lvl="1"/>
            <a:r>
              <a:rPr lang="en-US" dirty="0" smtClean="0"/>
              <a:t>Value=$353</a:t>
            </a:r>
          </a:p>
          <a:p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Value=$8,400</a:t>
            </a:r>
          </a:p>
          <a:p>
            <a:endParaRPr lang="en-US" dirty="0"/>
          </a:p>
          <a:p>
            <a:r>
              <a:rPr lang="en-US" dirty="0" smtClean="0"/>
              <a:t>Total contribution from IHE=$8,753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IHE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Field Experience</a:t>
            </a:r>
          </a:p>
          <a:p>
            <a:pPr lvl="1"/>
            <a:r>
              <a:rPr lang="en-US" dirty="0" smtClean="0"/>
              <a:t>Value=$3,236</a:t>
            </a:r>
          </a:p>
          <a:p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Value=$10,500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 contribution from IHE=$13,736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9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14746"/>
          </a:xfrm>
        </p:spPr>
        <p:txBody>
          <a:bodyPr/>
          <a:lstStyle/>
          <a:p>
            <a:r>
              <a:rPr lang="en-US" dirty="0" smtClean="0"/>
              <a:t>Case Study:  Intensive Partnership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179872"/>
            <a:ext cx="5157787" cy="422940"/>
          </a:xfrm>
        </p:spPr>
        <p:txBody>
          <a:bodyPr>
            <a:normAutofit/>
          </a:bodyPr>
          <a:lstStyle/>
          <a:p>
            <a:r>
              <a:rPr lang="en-US" dirty="0" smtClean="0"/>
              <a:t>TEA Requirement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02812"/>
            <a:ext cx="5157787" cy="3684588"/>
          </a:xfrm>
        </p:spPr>
        <p:txBody>
          <a:bodyPr/>
          <a:lstStyle/>
          <a:p>
            <a:r>
              <a:rPr lang="en-US" dirty="0"/>
              <a:t>Field Experience</a:t>
            </a:r>
          </a:p>
          <a:p>
            <a:pPr lvl="1"/>
            <a:r>
              <a:rPr lang="en-US" dirty="0" smtClean="0"/>
              <a:t>30 </a:t>
            </a:r>
            <a:r>
              <a:rPr lang="en-US" dirty="0" err="1" smtClean="0"/>
              <a:t>hrs</a:t>
            </a:r>
            <a:r>
              <a:rPr lang="en-US" dirty="0" smtClean="0"/>
              <a:t>; $353</a:t>
            </a:r>
          </a:p>
          <a:p>
            <a:pPr lvl="1"/>
            <a:r>
              <a:rPr lang="en-US" dirty="0" smtClean="0"/>
              <a:t>200 x $353 = $70,600</a:t>
            </a:r>
            <a:endParaRPr lang="en-US" dirty="0"/>
          </a:p>
          <a:p>
            <a:r>
              <a:rPr lang="en-US" dirty="0"/>
              <a:t>Clinical Practice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/>
              <a:t>wks</a:t>
            </a:r>
            <a:r>
              <a:rPr lang="en-US" dirty="0"/>
              <a:t>; </a:t>
            </a:r>
            <a:r>
              <a:rPr lang="en-US" dirty="0" smtClean="0"/>
              <a:t>$8,400</a:t>
            </a:r>
          </a:p>
          <a:p>
            <a:pPr lvl="1"/>
            <a:r>
              <a:rPr lang="en-US" dirty="0" smtClean="0"/>
              <a:t>39 x $8,400 = $327,600</a:t>
            </a:r>
            <a:endParaRPr lang="en-US" dirty="0"/>
          </a:p>
          <a:p>
            <a:r>
              <a:rPr lang="en-US" dirty="0" smtClean="0"/>
              <a:t>TOTAL:  ~$398,200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179872"/>
            <a:ext cx="5183188" cy="422940"/>
          </a:xfrm>
        </p:spPr>
        <p:txBody>
          <a:bodyPr>
            <a:normAutofit/>
          </a:bodyPr>
          <a:lstStyle/>
          <a:p>
            <a:r>
              <a:rPr lang="en-US" dirty="0" smtClean="0"/>
              <a:t>IHE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02811"/>
            <a:ext cx="5183188" cy="4513007"/>
          </a:xfrm>
        </p:spPr>
        <p:txBody>
          <a:bodyPr/>
          <a:lstStyle/>
          <a:p>
            <a:r>
              <a:rPr lang="en-US" dirty="0" smtClean="0"/>
              <a:t>Field Experience</a:t>
            </a:r>
          </a:p>
          <a:p>
            <a:pPr lvl="1"/>
            <a:r>
              <a:rPr lang="en-US" dirty="0" smtClean="0"/>
              <a:t>Pre-field (45 </a:t>
            </a:r>
            <a:r>
              <a:rPr lang="en-US" dirty="0" err="1" smtClean="0"/>
              <a:t>hrs</a:t>
            </a:r>
            <a:r>
              <a:rPr lang="en-US" dirty="0" smtClean="0"/>
              <a:t>; $428)</a:t>
            </a:r>
          </a:p>
          <a:p>
            <a:pPr lvl="2"/>
            <a:r>
              <a:rPr lang="en-US" dirty="0" smtClean="0"/>
              <a:t>120 x $428 = $51,360</a:t>
            </a:r>
          </a:p>
          <a:p>
            <a:pPr lvl="1"/>
            <a:r>
              <a:rPr lang="en-US" dirty="0" smtClean="0"/>
              <a:t>Field 1 (96 </a:t>
            </a:r>
            <a:r>
              <a:rPr lang="en-US" dirty="0" err="1" smtClean="0"/>
              <a:t>hrs</a:t>
            </a:r>
            <a:r>
              <a:rPr lang="en-US" dirty="0" smtClean="0"/>
              <a:t>; $1,128)</a:t>
            </a:r>
          </a:p>
          <a:p>
            <a:pPr lvl="2"/>
            <a:r>
              <a:rPr lang="en-US" dirty="0" smtClean="0"/>
              <a:t>120 x $1,128 = $135,360</a:t>
            </a:r>
          </a:p>
          <a:p>
            <a:pPr lvl="1"/>
            <a:r>
              <a:rPr lang="en-US" dirty="0" smtClean="0"/>
              <a:t>Field 2 (120 </a:t>
            </a:r>
            <a:r>
              <a:rPr lang="en-US" dirty="0" err="1" smtClean="0"/>
              <a:t>hrs</a:t>
            </a:r>
            <a:r>
              <a:rPr lang="en-US" dirty="0" smtClean="0"/>
              <a:t>; $1,680)</a:t>
            </a:r>
          </a:p>
          <a:p>
            <a:pPr lvl="2"/>
            <a:r>
              <a:rPr lang="en-US" dirty="0" smtClean="0"/>
              <a:t>120 x $1,680 = $201,600</a:t>
            </a:r>
          </a:p>
          <a:p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15 </a:t>
            </a:r>
            <a:r>
              <a:rPr lang="en-US" dirty="0" err="1" smtClean="0"/>
              <a:t>wks</a:t>
            </a:r>
            <a:r>
              <a:rPr lang="en-US" dirty="0" smtClean="0"/>
              <a:t>; $10,500</a:t>
            </a:r>
          </a:p>
          <a:p>
            <a:pPr lvl="2"/>
            <a:r>
              <a:rPr lang="en-US" dirty="0" smtClean="0"/>
              <a:t>39 x $10,500 = $409,500</a:t>
            </a:r>
          </a:p>
          <a:p>
            <a:r>
              <a:rPr lang="en-US" dirty="0" smtClean="0"/>
              <a:t>TOTAL:  ~$797,820</a:t>
            </a:r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40517" y="6354092"/>
            <a:ext cx="4359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How can we better utilize this resource?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0225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smtClean="0"/>
              <a:t>Validity </a:t>
            </a:r>
            <a:r>
              <a:rPr lang="en-US" sz="3600" dirty="0" smtClean="0"/>
              <a:t>of the information?</a:t>
            </a:r>
          </a:p>
          <a:p>
            <a:endParaRPr lang="en-US" sz="3600" dirty="0" smtClean="0"/>
          </a:p>
          <a:p>
            <a:r>
              <a:rPr lang="en-US" sz="3600" dirty="0" smtClean="0"/>
              <a:t>What could this mean to the LEA?</a:t>
            </a:r>
          </a:p>
          <a:p>
            <a:pPr lvl="1"/>
            <a:r>
              <a:rPr lang="en-US" sz="3200" dirty="0" smtClean="0"/>
              <a:t>How could this data serve recruitment of teachers?</a:t>
            </a:r>
          </a:p>
          <a:p>
            <a:pPr lvl="1"/>
            <a:r>
              <a:rPr lang="en-US" sz="3200" dirty="0" smtClean="0"/>
              <a:t>How could this data serve retention of teachers?</a:t>
            </a:r>
          </a:p>
          <a:p>
            <a:endParaRPr lang="en-US" sz="3600" dirty="0" smtClean="0"/>
          </a:p>
          <a:p>
            <a:r>
              <a:rPr lang="en-US" sz="3600" dirty="0" smtClean="0"/>
              <a:t>What could this mean to the IHE?</a:t>
            </a:r>
          </a:p>
          <a:p>
            <a:pPr lvl="1"/>
            <a:r>
              <a:rPr lang="en-US" sz="3200" dirty="0" smtClean="0"/>
              <a:t>How could this data serve recruitment of candidates?</a:t>
            </a:r>
          </a:p>
          <a:p>
            <a:pPr lvl="1"/>
            <a:r>
              <a:rPr lang="en-US" sz="3200" dirty="0" smtClean="0"/>
              <a:t>How could this data influence academic programs?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32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 — Alt-Cert Reload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Rethink the IHE post-bac/alt-cert/grad programs (How can we be more competitive?)</a:t>
            </a:r>
          </a:p>
          <a:p>
            <a:r>
              <a:rPr lang="en-US" dirty="0" smtClean="0"/>
              <a:t>Rethink paying for post-bac/alt-cert/grad programs (How can break tuition &amp; fees into smaller chunks?)</a:t>
            </a:r>
          </a:p>
          <a:p>
            <a:r>
              <a:rPr lang="en-US" dirty="0" smtClean="0"/>
              <a:t>Rethink delivery structures (How can we better use technology &amp; develop supportive, collegial environments for developing teachers?</a:t>
            </a:r>
          </a:p>
          <a:p>
            <a:r>
              <a:rPr lang="en-US" dirty="0" smtClean="0"/>
              <a:t>Leveraging funding / </a:t>
            </a:r>
            <a:r>
              <a:rPr lang="en-US" smtClean="0"/>
              <a:t>Leveraging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13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10" y="4168878"/>
            <a:ext cx="10515600" cy="2428108"/>
          </a:xfrm>
        </p:spPr>
        <p:txBody>
          <a:bodyPr>
            <a:normAutofit/>
          </a:bodyPr>
          <a:lstStyle/>
          <a:p>
            <a:r>
              <a:rPr lang="en-US" dirty="0" smtClean="0"/>
              <a:t>Contact information:</a:t>
            </a:r>
            <a:br>
              <a:rPr lang="en-US" dirty="0" smtClean="0"/>
            </a:br>
            <a:r>
              <a:rPr lang="en-US" dirty="0" smtClean="0"/>
              <a:t>	Judy A. Abbott, Ph.D.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abbottj@sfasu.edu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710" y="1186528"/>
            <a:ext cx="10515600" cy="1537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141417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590"/>
          </a:xfrm>
        </p:spPr>
        <p:txBody>
          <a:bodyPr>
            <a:normAutofit/>
          </a:bodyPr>
          <a:lstStyle/>
          <a:p>
            <a:r>
              <a:rPr lang="en-US" dirty="0" smtClean="0"/>
              <a:t>Research &amp; Policy: 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716"/>
            <a:ext cx="10515600" cy="5350476"/>
          </a:xfrm>
        </p:spPr>
        <p:txBody>
          <a:bodyPr>
            <a:normAutofit/>
          </a:bodyPr>
          <a:lstStyle/>
          <a:p>
            <a:r>
              <a:rPr lang="en-US" dirty="0" smtClean="0"/>
              <a:t>Darling-Hammond has been calling attention to issues related to recruiting, preparing, and retaining qualified teacher since the mid-1990s.</a:t>
            </a:r>
          </a:p>
          <a:p>
            <a:pPr lvl="1"/>
            <a:r>
              <a:rPr lang="en-US" dirty="0" smtClean="0"/>
              <a:t>The US/[TX] lacks a systematic approach to recruiting, preparing, and retaining teachers.  Teachers in the US/[TX] enter:</a:t>
            </a:r>
          </a:p>
          <a:p>
            <a:pPr lvl="2"/>
            <a:r>
              <a:rPr lang="en-US" u="sng" dirty="0" smtClean="0"/>
              <a:t>With dramatically different levels of training</a:t>
            </a:r>
            <a:r>
              <a:rPr lang="en-US" dirty="0" smtClean="0"/>
              <a:t>—with those least prepared teaching the most educationally vulnerable children,</a:t>
            </a:r>
          </a:p>
          <a:p>
            <a:pPr lvl="2"/>
            <a:r>
              <a:rPr lang="en-US" u="sng" dirty="0" smtClean="0"/>
              <a:t>At sharply disparate salaries</a:t>
            </a:r>
            <a:r>
              <a:rPr lang="en-US" dirty="0" smtClean="0"/>
              <a:t>—with those teaching the neediest students earning the least,</a:t>
            </a:r>
          </a:p>
          <a:p>
            <a:pPr lvl="2"/>
            <a:r>
              <a:rPr lang="en-US" u="sng" dirty="0"/>
              <a:t>W</a:t>
            </a:r>
            <a:r>
              <a:rPr lang="en-US" u="sng" dirty="0" smtClean="0"/>
              <a:t>orking under radically different teaching conditions</a:t>
            </a:r>
            <a:r>
              <a:rPr lang="en-US" dirty="0" smtClean="0"/>
              <a:t>—with those in the most affluent communities benefiting from class sizes under 20 and a cornucopia of materials, equipment, specialists, and supports, while those in the poorest communities teach classes of 40 or more without adequate books and supplies,</a:t>
            </a:r>
          </a:p>
          <a:p>
            <a:pPr lvl="2"/>
            <a:r>
              <a:rPr lang="en-US" u="sng" dirty="0" smtClean="0"/>
              <a:t>With little or no mentoring or on-the-job coaching</a:t>
            </a:r>
            <a:r>
              <a:rPr lang="en-US" dirty="0" smtClean="0"/>
              <a:t> in most communities to help teachers improve their skills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851" y="6422192"/>
            <a:ext cx="770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Darling-Hammond, L</a:t>
            </a:r>
            <a:r>
              <a:rPr lang="en-US" sz="1200" dirty="0" smtClean="0"/>
              <a:t>., downloaded 7/31/2016 from </a:t>
            </a:r>
            <a:r>
              <a:rPr lang="en-US" sz="1200" dirty="0"/>
              <a:t>http://</a:t>
            </a:r>
            <a:r>
              <a:rPr lang="en-US" sz="1200" dirty="0" err="1"/>
              <a:t>www.help.senate.gov</a:t>
            </a:r>
            <a:r>
              <a:rPr lang="en-US" sz="1200" dirty="0"/>
              <a:t>/</a:t>
            </a:r>
            <a:r>
              <a:rPr lang="en-US" sz="1200" dirty="0" err="1"/>
              <a:t>imo</a:t>
            </a:r>
            <a:r>
              <a:rPr lang="en-US" sz="1200" dirty="0"/>
              <a:t>/media/doc/Darling-</a:t>
            </a:r>
            <a:r>
              <a:rPr lang="en-US" sz="1200" dirty="0" err="1"/>
              <a:t>Hammond.pdf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116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/>
          <a:lstStyle/>
          <a:p>
            <a:r>
              <a:rPr lang="en-US" dirty="0" smtClean="0"/>
              <a:t>National Teacher Supply Policy—NEEDED!!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396651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</a:t>
            </a:r>
            <a:r>
              <a:rPr lang="en-US" sz="3800" b="1" dirty="0" smtClean="0"/>
              <a:t>NOT</a:t>
            </a:r>
            <a:r>
              <a:rPr lang="en-US" dirty="0" smtClean="0"/>
              <a:t> an overall shortage of teachers in the US—there is a mal-distribution of qualified teachers across states and districts—with a shortage of teachers willing to work for low wages under poor working conditions</a:t>
            </a:r>
          </a:p>
          <a:p>
            <a:r>
              <a:rPr lang="en-US" dirty="0" smtClean="0"/>
              <a:t>There are specific fields, such as STEM, SPED, ESL, that have real shortages and where strategic recruitment incentives are needed; it is critical to develop programs that increase the probability recruits will succeed and stay in the places they are needed, rather than adding to the revolving door of in-and-out recruits.</a:t>
            </a:r>
          </a:p>
          <a:p>
            <a:r>
              <a:rPr lang="en-US" b="1" dirty="0" smtClean="0"/>
              <a:t>Retaining teachers is a far larger problem than recruiting new ones</a:t>
            </a:r>
            <a:r>
              <a:rPr lang="en-US" dirty="0" smtClean="0"/>
              <a:t>; &gt;30% leaving within five years and higher rates of turnover in lower-income schools; an additional problem is the flight of teachers from less-affluent schools to more-affluent schools; the concern—WORKING CONDITIONS:  administrative support, strong colleagues, tangible teaching conditions &amp; salaries!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3360" y="5504449"/>
            <a:ext cx="1042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costs of teacher attrition are very high—estimated at &gt;$15,000 per recruit who leaves.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4019" y="6410128"/>
            <a:ext cx="770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Darling-Hammond, L</a:t>
            </a:r>
            <a:r>
              <a:rPr lang="en-US" sz="1200" dirty="0" smtClean="0"/>
              <a:t>., downloaded 7/31/2016 from </a:t>
            </a:r>
            <a:r>
              <a:rPr lang="en-US" sz="1200" dirty="0"/>
              <a:t>http://</a:t>
            </a:r>
            <a:r>
              <a:rPr lang="en-US" sz="1200" dirty="0" err="1"/>
              <a:t>www.help.senate.gov</a:t>
            </a:r>
            <a:r>
              <a:rPr lang="en-US" sz="1200" dirty="0"/>
              <a:t>/</a:t>
            </a:r>
            <a:r>
              <a:rPr lang="en-US" sz="1200" dirty="0" err="1"/>
              <a:t>imo</a:t>
            </a:r>
            <a:r>
              <a:rPr lang="en-US" sz="1200" dirty="0"/>
              <a:t>/media/doc/Darling-</a:t>
            </a:r>
            <a:r>
              <a:rPr lang="en-US" sz="1200" dirty="0" err="1"/>
              <a:t>Hammond.pdf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67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&amp; Retention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Recruiting well-prepared high-need teachers who stay in teaching</a:t>
            </a:r>
          </a:p>
          <a:p>
            <a:pPr lvl="1"/>
            <a:r>
              <a:rPr lang="en-US" dirty="0" smtClean="0"/>
              <a:t>North Carolina Teaching Fellows</a:t>
            </a:r>
          </a:p>
          <a:p>
            <a:pPr lvl="1"/>
            <a:r>
              <a:rPr lang="en-US" dirty="0" smtClean="0"/>
              <a:t>California’s Governor’s Teaching Fellowships</a:t>
            </a:r>
          </a:p>
          <a:p>
            <a:r>
              <a:rPr lang="en-US" dirty="0" smtClean="0"/>
              <a:t>Recruiting expert </a:t>
            </a:r>
            <a:r>
              <a:rPr lang="en-US" dirty="0"/>
              <a:t>v</a:t>
            </a:r>
            <a:r>
              <a:rPr lang="en-US" dirty="0" smtClean="0"/>
              <a:t>eteran </a:t>
            </a:r>
            <a:r>
              <a:rPr lang="en-US" dirty="0"/>
              <a:t>t</a:t>
            </a:r>
            <a:r>
              <a:rPr lang="en-US" dirty="0" smtClean="0"/>
              <a:t>eachers to hard-to-staff Schools</a:t>
            </a:r>
          </a:p>
          <a:p>
            <a:pPr lvl="1"/>
            <a:r>
              <a:rPr lang="en-US" dirty="0" smtClean="0"/>
              <a:t>National Board Certified teachers to high-need schools</a:t>
            </a:r>
          </a:p>
          <a:p>
            <a:pPr lvl="1"/>
            <a:r>
              <a:rPr lang="en-US" dirty="0" smtClean="0"/>
              <a:t>Equalizing salaries</a:t>
            </a:r>
          </a:p>
          <a:p>
            <a:pPr lvl="1"/>
            <a:r>
              <a:rPr lang="en-US" dirty="0" smtClean="0"/>
              <a:t>Salary incentives</a:t>
            </a:r>
          </a:p>
          <a:p>
            <a:pPr lvl="1"/>
            <a:r>
              <a:rPr lang="en-US" dirty="0" smtClean="0"/>
              <a:t>Redesigning school to be more support of teaching &amp; learning</a:t>
            </a:r>
          </a:p>
          <a:p>
            <a:pPr lvl="1"/>
            <a:r>
              <a:rPr lang="en-US" dirty="0" smtClean="0"/>
              <a:t>Improving working conditions</a:t>
            </a:r>
          </a:p>
          <a:p>
            <a:pPr lvl="1"/>
            <a:r>
              <a:rPr lang="en-US" dirty="0" smtClean="0"/>
              <a:t>Teachers as a priority program—providing funding for improved working conditions in hard-to-staff schools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019" y="6400391"/>
            <a:ext cx="770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Darling-Hammond, L</a:t>
            </a:r>
            <a:r>
              <a:rPr lang="en-US" sz="1200" dirty="0" smtClean="0"/>
              <a:t>., downloaded 7/31/2016 from </a:t>
            </a:r>
            <a:r>
              <a:rPr lang="en-US" sz="1200" dirty="0"/>
              <a:t>http://</a:t>
            </a:r>
            <a:r>
              <a:rPr lang="en-US" sz="1200" dirty="0" err="1"/>
              <a:t>www.help.senate.gov</a:t>
            </a:r>
            <a:r>
              <a:rPr lang="en-US" sz="1200" dirty="0"/>
              <a:t>/</a:t>
            </a:r>
            <a:r>
              <a:rPr lang="en-US" sz="1200" dirty="0" err="1"/>
              <a:t>imo</a:t>
            </a:r>
            <a:r>
              <a:rPr lang="en-US" sz="1200" dirty="0"/>
              <a:t>/media/doc/Darling-</a:t>
            </a:r>
            <a:r>
              <a:rPr lang="en-US" sz="1200" dirty="0" err="1"/>
              <a:t>Hammond.pdf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0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&amp; Retention Ideas,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high-</a:t>
            </a:r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t</a:t>
            </a:r>
            <a:r>
              <a:rPr lang="en-US" dirty="0" smtClean="0"/>
              <a:t>eacher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p</a:t>
            </a:r>
            <a:r>
              <a:rPr lang="en-US" dirty="0" smtClean="0"/>
              <a:t>rograms in high-need </a:t>
            </a:r>
            <a:r>
              <a:rPr lang="en-US" dirty="0"/>
              <a:t>a</a:t>
            </a:r>
            <a:r>
              <a:rPr lang="en-US" dirty="0" smtClean="0"/>
              <a:t>reas</a:t>
            </a:r>
          </a:p>
          <a:p>
            <a:pPr lvl="1"/>
            <a:r>
              <a:rPr lang="en-US" dirty="0" smtClean="0"/>
              <a:t>Because many teacher candidates choose to teacher where they grew up or went to college—it is important to have strong programs in hard-to-staff urban and rural locations</a:t>
            </a:r>
          </a:p>
          <a:p>
            <a:pPr lvl="1"/>
            <a:r>
              <a:rPr lang="en-US" dirty="0" smtClean="0"/>
              <a:t>Critical to this idea is—the opportunity to learn under the direct supervision of expert teachers working in schools that serve high-need students well</a:t>
            </a:r>
          </a:p>
          <a:p>
            <a:r>
              <a:rPr lang="en-US" dirty="0" smtClean="0"/>
              <a:t>High quality </a:t>
            </a:r>
            <a:r>
              <a:rPr lang="en-US" dirty="0"/>
              <a:t>m</a:t>
            </a:r>
            <a:r>
              <a:rPr lang="en-US" dirty="0" smtClean="0"/>
              <a:t>entoring</a:t>
            </a:r>
          </a:p>
          <a:p>
            <a:pPr lvl="1"/>
            <a:r>
              <a:rPr lang="en-US" dirty="0" smtClean="0"/>
              <a:t>30% of new teachers leave within 5 </a:t>
            </a:r>
            <a:r>
              <a:rPr lang="en-US" dirty="0" err="1" smtClean="0"/>
              <a:t>yrs</a:t>
            </a:r>
            <a:r>
              <a:rPr lang="en-US" dirty="0" smtClean="0"/>
              <a:t> (&amp; more in urban areas)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354" y="6321323"/>
            <a:ext cx="770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Darling-Hammond, L</a:t>
            </a:r>
            <a:r>
              <a:rPr lang="en-US" sz="1200" dirty="0" smtClean="0"/>
              <a:t>., downloaded 7/31/2016 from </a:t>
            </a:r>
            <a:r>
              <a:rPr lang="en-US" sz="1200" dirty="0"/>
              <a:t>http://</a:t>
            </a:r>
            <a:r>
              <a:rPr lang="en-US" sz="1200" dirty="0" err="1"/>
              <a:t>www.help.senate.gov</a:t>
            </a:r>
            <a:r>
              <a:rPr lang="en-US" sz="1200" dirty="0"/>
              <a:t>/</a:t>
            </a:r>
            <a:r>
              <a:rPr lang="en-US" sz="1200" dirty="0" err="1"/>
              <a:t>imo</a:t>
            </a:r>
            <a:r>
              <a:rPr lang="en-US" sz="1200" dirty="0"/>
              <a:t>/media/doc/Darling-</a:t>
            </a:r>
            <a:r>
              <a:rPr lang="en-US" sz="1200" dirty="0" err="1"/>
              <a:t>Hammond.pdf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7841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government </a:t>
            </a:r>
            <a:r>
              <a:rPr lang="en-US" sz="2800" dirty="0" smtClean="0"/>
              <a:t>(state &amp; federal)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the supply &amp; quality of teachers targeted to high-need fields &amp; locations</a:t>
            </a:r>
          </a:p>
          <a:p>
            <a:pPr lvl="1"/>
            <a:r>
              <a:rPr lang="en-US" dirty="0" smtClean="0"/>
              <a:t>Service scholarships for entering teachers</a:t>
            </a:r>
          </a:p>
          <a:p>
            <a:pPr lvl="1"/>
            <a:r>
              <a:rPr lang="en-US" dirty="0" smtClean="0"/>
              <a:t>Incentives for expert, experienced teachers to teach in high-need schools</a:t>
            </a:r>
          </a:p>
          <a:p>
            <a:pPr lvl="1"/>
            <a:r>
              <a:rPr lang="en-US" dirty="0" smtClean="0"/>
              <a:t>Improved preparation for teaching high-need students &amp; for programs in nigh-need areas</a:t>
            </a:r>
          </a:p>
          <a:p>
            <a:r>
              <a:rPr lang="en-US" dirty="0" smtClean="0"/>
              <a:t>Improve retention &amp; mobility of well-qualified teachers</a:t>
            </a:r>
          </a:p>
          <a:p>
            <a:pPr lvl="1"/>
            <a:r>
              <a:rPr lang="en-US" dirty="0" smtClean="0"/>
              <a:t>Mentoring for all beginning teachers</a:t>
            </a:r>
          </a:p>
          <a:p>
            <a:pPr lvl="1"/>
            <a:r>
              <a:rPr lang="en-US" dirty="0" smtClean="0"/>
              <a:t>High-quality, nationally available teacher performance assessment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4018" y="6311900"/>
            <a:ext cx="7700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Darling-Hammond, L</a:t>
            </a:r>
            <a:r>
              <a:rPr lang="en-US" sz="1200" dirty="0" smtClean="0"/>
              <a:t>., downloaded 7/31/2016 from </a:t>
            </a:r>
            <a:r>
              <a:rPr lang="en-US" sz="1200" dirty="0"/>
              <a:t>http://</a:t>
            </a:r>
            <a:r>
              <a:rPr lang="en-US" sz="1200" dirty="0" err="1"/>
              <a:t>www.help.senate.gov</a:t>
            </a:r>
            <a:r>
              <a:rPr lang="en-US" sz="1200" dirty="0"/>
              <a:t>/</a:t>
            </a:r>
            <a:r>
              <a:rPr lang="en-US" sz="1200" dirty="0" err="1"/>
              <a:t>imo</a:t>
            </a:r>
            <a:r>
              <a:rPr lang="en-US" sz="1200" dirty="0"/>
              <a:t>/media/doc/Darling-</a:t>
            </a:r>
            <a:r>
              <a:rPr lang="en-US" sz="1200" dirty="0" err="1"/>
              <a:t>Hammond.pdf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824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Rethinking educator preparation</a:t>
            </a:r>
          </a:p>
          <a:p>
            <a:r>
              <a:rPr lang="en-US" dirty="0" smtClean="0"/>
              <a:t>Rethinking recruitment &amp; retention of teachers</a:t>
            </a:r>
          </a:p>
          <a:p>
            <a:r>
              <a:rPr lang="en-US" dirty="0" smtClean="0"/>
              <a:t>Rethinking the </a:t>
            </a:r>
            <a:r>
              <a:rPr lang="en-US" b="1" dirty="0" smtClean="0"/>
              <a:t>partnership</a:t>
            </a:r>
            <a:r>
              <a:rPr lang="en-US" dirty="0" smtClean="0"/>
              <a:t> between IHEs and LEAs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0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Public School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enrollment — ~5,000,470</a:t>
            </a:r>
          </a:p>
          <a:p>
            <a:r>
              <a:rPr lang="en-US" dirty="0" smtClean="0"/>
              <a:t>Total teachers — ~324,282 </a:t>
            </a:r>
            <a:r>
              <a:rPr lang="en-US" sz="2400" dirty="0" smtClean="0"/>
              <a:t>(~33% have ≤5 </a:t>
            </a:r>
            <a:r>
              <a:rPr lang="en-US" sz="2400" dirty="0" err="1" smtClean="0"/>
              <a:t>yrs</a:t>
            </a:r>
            <a:r>
              <a:rPr lang="en-US" sz="2400" dirty="0" smtClean="0"/>
              <a:t> experience)</a:t>
            </a:r>
          </a:p>
          <a:p>
            <a:r>
              <a:rPr lang="en-US" dirty="0" smtClean="0"/>
              <a:t>Total ISDs </a:t>
            </a:r>
            <a:r>
              <a:rPr lang="en-US" sz="2400" dirty="0" smtClean="0"/>
              <a:t>(including charters) </a:t>
            </a:r>
            <a:r>
              <a:rPr lang="en-US" dirty="0" smtClean="0"/>
              <a:t>— ~1,247</a:t>
            </a:r>
          </a:p>
          <a:p>
            <a:r>
              <a:rPr lang="en-US" dirty="0" smtClean="0"/>
              <a:t>Total schools — ~9,317</a:t>
            </a:r>
          </a:p>
          <a:p>
            <a:r>
              <a:rPr lang="en-US" dirty="0" smtClean="0"/>
              <a:t>2.2% of students enrolled in 35% of ISDs</a:t>
            </a:r>
          </a:p>
          <a:p>
            <a:r>
              <a:rPr lang="en-US" dirty="0" smtClean="0"/>
              <a:t>78.2% of ISDs enroll &lt;3,000</a:t>
            </a:r>
          </a:p>
          <a:p>
            <a:r>
              <a:rPr lang="en-US" dirty="0" smtClean="0"/>
              <a:t>51% of students enrolled in 4% of ISDs  </a:t>
            </a:r>
            <a:r>
              <a:rPr lang="en-US" sz="2400" dirty="0" smtClean="0"/>
              <a:t>(49 superintendents for &gt;2.6 million students &amp; 1,198 superintendents for the other ~2.4 million 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Percentage of incoming college freshman likely to select education as a chosen field of study</a:t>
            </a:r>
          </a:p>
          <a:p>
            <a:pPr lvl="1"/>
            <a:r>
              <a:rPr lang="en-US" dirty="0" smtClean="0"/>
              <a:t>2015 — 4.2%</a:t>
            </a:r>
          </a:p>
          <a:p>
            <a:pPr lvl="1"/>
            <a:r>
              <a:rPr lang="en-US" dirty="0" smtClean="0"/>
              <a:t>2010 — 7.2%</a:t>
            </a:r>
          </a:p>
          <a:p>
            <a:pPr lvl="1"/>
            <a:r>
              <a:rPr lang="en-US" dirty="0" smtClean="0"/>
              <a:t>2005 — 9.9%</a:t>
            </a:r>
          </a:p>
          <a:p>
            <a:pPr lvl="1"/>
            <a:r>
              <a:rPr lang="en-US" dirty="0" smtClean="0"/>
              <a:t>2000 — 11%</a:t>
            </a:r>
          </a:p>
          <a:p>
            <a:r>
              <a:rPr lang="en-US" dirty="0" smtClean="0"/>
              <a:t>&gt;200 approved teacher certification programs in TX</a:t>
            </a:r>
          </a:p>
          <a:p>
            <a:r>
              <a:rPr lang="en-US" dirty="0" smtClean="0"/>
              <a:t>TX produces 48% of the nation’s alt-cert teachers</a:t>
            </a:r>
          </a:p>
          <a:p>
            <a:r>
              <a:rPr lang="en-US" dirty="0" smtClean="0"/>
              <a:t>~54% of all new teachers are prepared by alt-cert providers</a:t>
            </a:r>
          </a:p>
          <a:p>
            <a:r>
              <a:rPr lang="en-US" dirty="0" smtClean="0"/>
              <a:t>~46% are prepared by IHEs</a:t>
            </a:r>
          </a:p>
        </p:txBody>
      </p:sp>
    </p:spTree>
    <p:extLst>
      <p:ext uri="{BB962C8B-B14F-4D97-AF65-F5344CB8AC3E}">
        <p14:creationId xmlns:p14="http://schemas.microsoft.com/office/powerpoint/2010/main" val="106654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1428</Words>
  <Application>Microsoft Macintosh PowerPoint</Application>
  <PresentationFormat>Widescreen</PresentationFormat>
  <Paragraphs>182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Arial</vt:lpstr>
      <vt:lpstr>Office Theme</vt:lpstr>
      <vt:lpstr>Partnering with Higher Education:  Optimizing Resources &amp; Opportunities</vt:lpstr>
      <vt:lpstr>Research &amp; Policy:  What do we know?</vt:lpstr>
      <vt:lpstr>National Teacher Supply Policy—NEEDED!!</vt:lpstr>
      <vt:lpstr>Recruitment &amp; Retention Ideas</vt:lpstr>
      <vt:lpstr>Recruitment &amp; Retention Ideas, continued</vt:lpstr>
      <vt:lpstr>What can government (state &amp; federal) do?</vt:lpstr>
      <vt:lpstr>Practical Application Considerations</vt:lpstr>
      <vt:lpstr>Texas Public School Statistics</vt:lpstr>
      <vt:lpstr>Teacher Pipeline</vt:lpstr>
      <vt:lpstr>Redefining &amp; re-valuing aspects of traditional partnerships:  A concrete example</vt:lpstr>
      <vt:lpstr>Assumptions:  Optimizing Resources &amp; Opportunities</vt:lpstr>
      <vt:lpstr>Educator Preparation:  Clinical Practice</vt:lpstr>
      <vt:lpstr>Educator Preparation:  Field Experience</vt:lpstr>
      <vt:lpstr>Educator Preparation:  Principal Field Experience</vt:lpstr>
      <vt:lpstr>Bottom Line: Initial Certification Candidate Contribution</vt:lpstr>
      <vt:lpstr>Case Study:  Intensive Partnership</vt:lpstr>
      <vt:lpstr>Discussion</vt:lpstr>
      <vt:lpstr>Reality Check — Alt-Cert Reload</vt:lpstr>
      <vt:lpstr>Contact information:  Judy A. Abbott, Ph.D.  abbottj@sfasu.edu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Partnering with Higher Education:  Optimizing Resources</dc:title>
  <dc:creator>Judy Abbott</dc:creator>
  <cp:lastModifiedBy>Judy Abbott</cp:lastModifiedBy>
  <cp:revision>47</cp:revision>
  <dcterms:created xsi:type="dcterms:W3CDTF">2016-07-31T17:50:15Z</dcterms:created>
  <dcterms:modified xsi:type="dcterms:W3CDTF">2017-07-18T13:17:48Z</dcterms:modified>
</cp:coreProperties>
</file>